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quickStyle1.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7"/>
  </p:notesMasterIdLst>
  <p:sldIdLst>
    <p:sldId id="256" r:id="rId3"/>
    <p:sldId id="263" r:id="rId4"/>
    <p:sldId id="289" r:id="rId5"/>
    <p:sldId id="265" r:id="rId6"/>
    <p:sldId id="260" r:id="rId7"/>
    <p:sldId id="266" r:id="rId8"/>
    <p:sldId id="261" r:id="rId9"/>
    <p:sldId id="284" r:id="rId10"/>
    <p:sldId id="274" r:id="rId11"/>
    <p:sldId id="275" r:id="rId12"/>
    <p:sldId id="276" r:id="rId13"/>
    <p:sldId id="277" r:id="rId14"/>
    <p:sldId id="278" r:id="rId15"/>
    <p:sldId id="279" r:id="rId16"/>
    <p:sldId id="280" r:id="rId17"/>
    <p:sldId id="281" r:id="rId18"/>
    <p:sldId id="282" r:id="rId19"/>
    <p:sldId id="291" r:id="rId20"/>
    <p:sldId id="264" r:id="rId21"/>
    <p:sldId id="286" r:id="rId22"/>
    <p:sldId id="270" r:id="rId23"/>
    <p:sldId id="288" r:id="rId24"/>
    <p:sldId id="290" r:id="rId25"/>
    <p:sldId id="25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356F"/>
    <a:srgbClr val="005DAA"/>
    <a:srgbClr val="F7A8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7"/>
    <p:restoredTop sz="61442" autoAdjust="0"/>
  </p:normalViewPr>
  <p:slideViewPr>
    <p:cSldViewPr snapToGrid="0" snapToObjects="1">
      <p:cViewPr varScale="1">
        <p:scale>
          <a:sx n="59" d="100"/>
          <a:sy n="59" d="100"/>
        </p:scale>
        <p:origin x="1164" y="72"/>
      </p:cViewPr>
      <p:guideLst>
        <p:guide orient="horz" pos="2160"/>
        <p:guide pos="3840"/>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4DB7F6-0502-4D36-A794-33F970789012}" type="doc">
      <dgm:prSet loTypeId="urn:microsoft.com/office/officeart/2005/8/layout/chevron1" loCatId="process" qsTypeId="urn:microsoft.com/office/officeart/2005/8/quickstyle/simple1" qsCatId="simple" csTypeId="urn:microsoft.com/office/officeart/2005/8/colors/accent3_2" csCatId="accent3" phldr="1"/>
      <dgm:spPr/>
    </dgm:pt>
    <dgm:pt modelId="{0A0EA963-6826-4E38-B48A-EE59A5E2977D}">
      <dgm:prSet phldrT="[Text]"/>
      <dgm:spPr/>
      <dgm:t>
        <a:bodyPr/>
        <a:lstStyle/>
        <a:p>
          <a:r>
            <a:rPr lang="en-AU" altLang="en-US" dirty="0"/>
            <a:t>Can’t reveal your sexual orientation</a:t>
          </a:r>
          <a:endParaRPr lang="en-AU" dirty="0"/>
        </a:p>
      </dgm:t>
    </dgm:pt>
    <dgm:pt modelId="{AEDFD9AD-EAC0-40EF-83C8-98ACB73810B9}" type="parTrans" cxnId="{516862E8-2DEE-48A0-B04C-25DF52D39A8F}">
      <dgm:prSet/>
      <dgm:spPr/>
      <dgm:t>
        <a:bodyPr/>
        <a:lstStyle/>
        <a:p>
          <a:endParaRPr lang="en-AU"/>
        </a:p>
      </dgm:t>
    </dgm:pt>
    <dgm:pt modelId="{740E37B0-A95B-46E1-A9FA-0E2C2A1C7E31}" type="sibTrans" cxnId="{516862E8-2DEE-48A0-B04C-25DF52D39A8F}">
      <dgm:prSet/>
      <dgm:spPr/>
      <dgm:t>
        <a:bodyPr/>
        <a:lstStyle/>
        <a:p>
          <a:endParaRPr lang="en-AU"/>
        </a:p>
      </dgm:t>
    </dgm:pt>
    <dgm:pt modelId="{2DDACEDD-FA45-42D5-B341-14E269FCE83E}">
      <dgm:prSet/>
      <dgm:spPr/>
      <dgm:t>
        <a:bodyPr/>
        <a:lstStyle/>
        <a:p>
          <a:r>
            <a:rPr lang="en-AU" altLang="en-US" dirty="0"/>
            <a:t>Can’t reveal the gender of the person you are talking about</a:t>
          </a:r>
        </a:p>
      </dgm:t>
    </dgm:pt>
    <dgm:pt modelId="{8D879CE8-57FC-45E3-B224-CDF6F7B4BF1D}" type="parTrans" cxnId="{2591EDCC-98C6-478D-AB68-CAFBDF1A3D36}">
      <dgm:prSet/>
      <dgm:spPr/>
      <dgm:t>
        <a:bodyPr/>
        <a:lstStyle/>
        <a:p>
          <a:endParaRPr lang="en-AU"/>
        </a:p>
      </dgm:t>
    </dgm:pt>
    <dgm:pt modelId="{941A7986-311C-46A3-97EA-A26230688CE7}" type="sibTrans" cxnId="{2591EDCC-98C6-478D-AB68-CAFBDF1A3D36}">
      <dgm:prSet/>
      <dgm:spPr/>
      <dgm:t>
        <a:bodyPr/>
        <a:lstStyle/>
        <a:p>
          <a:endParaRPr lang="en-AU"/>
        </a:p>
      </dgm:t>
    </dgm:pt>
    <dgm:pt modelId="{0B0A2794-3B53-49BE-8CD3-212C448AF0AD}">
      <dgm:prSet/>
      <dgm:spPr/>
      <dgm:t>
        <a:bodyPr/>
        <a:lstStyle/>
        <a:p>
          <a:r>
            <a:rPr lang="en-AU" altLang="en-US" dirty="0"/>
            <a:t>Can’t lie</a:t>
          </a:r>
        </a:p>
      </dgm:t>
    </dgm:pt>
    <dgm:pt modelId="{EB91223C-C2D4-4262-9E3D-5C11965123F9}" type="parTrans" cxnId="{2F53564D-A785-4B02-B00A-97893E82B954}">
      <dgm:prSet/>
      <dgm:spPr/>
      <dgm:t>
        <a:bodyPr/>
        <a:lstStyle/>
        <a:p>
          <a:endParaRPr lang="en-AU"/>
        </a:p>
      </dgm:t>
    </dgm:pt>
    <dgm:pt modelId="{21A53E3D-F6F3-4039-ABCC-1D864AAC3BCB}" type="sibTrans" cxnId="{2F53564D-A785-4B02-B00A-97893E82B954}">
      <dgm:prSet/>
      <dgm:spPr/>
      <dgm:t>
        <a:bodyPr/>
        <a:lstStyle/>
        <a:p>
          <a:endParaRPr lang="en-AU"/>
        </a:p>
      </dgm:t>
    </dgm:pt>
    <dgm:pt modelId="{FA2F418E-E16C-488C-B022-794F25F7A496}" type="pres">
      <dgm:prSet presAssocID="{9B4DB7F6-0502-4D36-A794-33F970789012}" presName="Name0" presStyleCnt="0">
        <dgm:presLayoutVars>
          <dgm:dir/>
          <dgm:animLvl val="lvl"/>
          <dgm:resizeHandles val="exact"/>
        </dgm:presLayoutVars>
      </dgm:prSet>
      <dgm:spPr/>
    </dgm:pt>
    <dgm:pt modelId="{4C50752E-23C2-43F2-A310-69277257F503}" type="pres">
      <dgm:prSet presAssocID="{0A0EA963-6826-4E38-B48A-EE59A5E2977D}" presName="parTxOnly" presStyleLbl="node1" presStyleIdx="0" presStyleCnt="3">
        <dgm:presLayoutVars>
          <dgm:chMax val="0"/>
          <dgm:chPref val="0"/>
          <dgm:bulletEnabled val="1"/>
        </dgm:presLayoutVars>
      </dgm:prSet>
      <dgm:spPr/>
    </dgm:pt>
    <dgm:pt modelId="{3179424A-67D3-45AE-9F4A-4F912730E40B}" type="pres">
      <dgm:prSet presAssocID="{740E37B0-A95B-46E1-A9FA-0E2C2A1C7E31}" presName="parTxOnlySpace" presStyleCnt="0"/>
      <dgm:spPr/>
    </dgm:pt>
    <dgm:pt modelId="{BDF0FCA2-79D5-40C8-B329-443C05E98891}" type="pres">
      <dgm:prSet presAssocID="{2DDACEDD-FA45-42D5-B341-14E269FCE83E}" presName="parTxOnly" presStyleLbl="node1" presStyleIdx="1" presStyleCnt="3">
        <dgm:presLayoutVars>
          <dgm:chMax val="0"/>
          <dgm:chPref val="0"/>
          <dgm:bulletEnabled val="1"/>
        </dgm:presLayoutVars>
      </dgm:prSet>
      <dgm:spPr/>
    </dgm:pt>
    <dgm:pt modelId="{93066119-250F-434D-A431-48C45D805402}" type="pres">
      <dgm:prSet presAssocID="{941A7986-311C-46A3-97EA-A26230688CE7}" presName="parTxOnlySpace" presStyleCnt="0"/>
      <dgm:spPr/>
    </dgm:pt>
    <dgm:pt modelId="{316E42A6-52D7-4960-A330-EE5950BE5C37}" type="pres">
      <dgm:prSet presAssocID="{0B0A2794-3B53-49BE-8CD3-212C448AF0AD}" presName="parTxOnly" presStyleLbl="node1" presStyleIdx="2" presStyleCnt="3">
        <dgm:presLayoutVars>
          <dgm:chMax val="0"/>
          <dgm:chPref val="0"/>
          <dgm:bulletEnabled val="1"/>
        </dgm:presLayoutVars>
      </dgm:prSet>
      <dgm:spPr/>
    </dgm:pt>
  </dgm:ptLst>
  <dgm:cxnLst>
    <dgm:cxn modelId="{13BD0B25-FC1D-4722-984C-E0C683A3412C}" type="presOf" srcId="{0B0A2794-3B53-49BE-8CD3-212C448AF0AD}" destId="{316E42A6-52D7-4960-A330-EE5950BE5C37}" srcOrd="0" destOrd="0" presId="urn:microsoft.com/office/officeart/2005/8/layout/chevron1"/>
    <dgm:cxn modelId="{D6B6853C-45D7-4F12-9452-6F6532E84866}" type="presOf" srcId="{0A0EA963-6826-4E38-B48A-EE59A5E2977D}" destId="{4C50752E-23C2-43F2-A310-69277257F503}" srcOrd="0" destOrd="0" presId="urn:microsoft.com/office/officeart/2005/8/layout/chevron1"/>
    <dgm:cxn modelId="{2F53564D-A785-4B02-B00A-97893E82B954}" srcId="{9B4DB7F6-0502-4D36-A794-33F970789012}" destId="{0B0A2794-3B53-49BE-8CD3-212C448AF0AD}" srcOrd="2" destOrd="0" parTransId="{EB91223C-C2D4-4262-9E3D-5C11965123F9}" sibTransId="{21A53E3D-F6F3-4039-ABCC-1D864AAC3BCB}"/>
    <dgm:cxn modelId="{096DD072-B730-4722-BECA-B2744F3804DF}" type="presOf" srcId="{9B4DB7F6-0502-4D36-A794-33F970789012}" destId="{FA2F418E-E16C-488C-B022-794F25F7A496}" srcOrd="0" destOrd="0" presId="urn:microsoft.com/office/officeart/2005/8/layout/chevron1"/>
    <dgm:cxn modelId="{2591EDCC-98C6-478D-AB68-CAFBDF1A3D36}" srcId="{9B4DB7F6-0502-4D36-A794-33F970789012}" destId="{2DDACEDD-FA45-42D5-B341-14E269FCE83E}" srcOrd="1" destOrd="0" parTransId="{8D879CE8-57FC-45E3-B224-CDF6F7B4BF1D}" sibTransId="{941A7986-311C-46A3-97EA-A26230688CE7}"/>
    <dgm:cxn modelId="{516862E8-2DEE-48A0-B04C-25DF52D39A8F}" srcId="{9B4DB7F6-0502-4D36-A794-33F970789012}" destId="{0A0EA963-6826-4E38-B48A-EE59A5E2977D}" srcOrd="0" destOrd="0" parTransId="{AEDFD9AD-EAC0-40EF-83C8-98ACB73810B9}" sibTransId="{740E37B0-A95B-46E1-A9FA-0E2C2A1C7E31}"/>
    <dgm:cxn modelId="{2E1FF9F6-23E5-4127-9418-457684341F82}" type="presOf" srcId="{2DDACEDD-FA45-42D5-B341-14E269FCE83E}" destId="{BDF0FCA2-79D5-40C8-B329-443C05E98891}" srcOrd="0" destOrd="0" presId="urn:microsoft.com/office/officeart/2005/8/layout/chevron1"/>
    <dgm:cxn modelId="{ADAC0B3B-0392-43D2-B381-E6A26DF00D31}" type="presParOf" srcId="{FA2F418E-E16C-488C-B022-794F25F7A496}" destId="{4C50752E-23C2-43F2-A310-69277257F503}" srcOrd="0" destOrd="0" presId="urn:microsoft.com/office/officeart/2005/8/layout/chevron1"/>
    <dgm:cxn modelId="{A514DDCF-CDAA-45F1-94B9-901C7B470D6B}" type="presParOf" srcId="{FA2F418E-E16C-488C-B022-794F25F7A496}" destId="{3179424A-67D3-45AE-9F4A-4F912730E40B}" srcOrd="1" destOrd="0" presId="urn:microsoft.com/office/officeart/2005/8/layout/chevron1"/>
    <dgm:cxn modelId="{32413BA4-0292-4350-90CE-08E1A645DF8F}" type="presParOf" srcId="{FA2F418E-E16C-488C-B022-794F25F7A496}" destId="{BDF0FCA2-79D5-40C8-B329-443C05E98891}" srcOrd="2" destOrd="0" presId="urn:microsoft.com/office/officeart/2005/8/layout/chevron1"/>
    <dgm:cxn modelId="{8DAAD022-F0CF-41FB-9DCC-3B11E045D122}" type="presParOf" srcId="{FA2F418E-E16C-488C-B022-794F25F7A496}" destId="{93066119-250F-434D-A431-48C45D805402}" srcOrd="3" destOrd="0" presId="urn:microsoft.com/office/officeart/2005/8/layout/chevron1"/>
    <dgm:cxn modelId="{9D0BD3A3-44EE-46EC-99EF-0B862440EF2E}" type="presParOf" srcId="{FA2F418E-E16C-488C-B022-794F25F7A496}" destId="{316E42A6-52D7-4960-A330-EE5950BE5C37}"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3B1AB37-7934-4E39-B0C0-32CAB6EB76B5}" type="doc">
      <dgm:prSet loTypeId="urn:microsoft.com/office/officeart/2005/8/layout/process4" loCatId="list" qsTypeId="urn:microsoft.com/office/officeart/2005/8/quickstyle/simple1" qsCatId="simple" csTypeId="urn:microsoft.com/office/officeart/2005/8/colors/accent3_2" csCatId="accent3" phldr="1"/>
      <dgm:spPr/>
      <dgm:t>
        <a:bodyPr/>
        <a:lstStyle/>
        <a:p>
          <a:endParaRPr lang="en-AU"/>
        </a:p>
      </dgm:t>
    </dgm:pt>
    <dgm:pt modelId="{9AA0A138-CA6A-4DE5-9A0E-07CBEA32F610}">
      <dgm:prSet phldrT="[Text]"/>
      <dgm:spPr/>
      <dgm:t>
        <a:bodyPr/>
        <a:lstStyle/>
        <a:p>
          <a:r>
            <a:rPr lang="en-AU" dirty="0"/>
            <a:t>LGBT+ inclusion is…</a:t>
          </a:r>
        </a:p>
      </dgm:t>
    </dgm:pt>
    <dgm:pt modelId="{4B5BF889-695E-481A-99EF-D6818F86040E}" type="parTrans" cxnId="{862326F5-8FBE-41D0-91A2-90DEC6C294CD}">
      <dgm:prSet/>
      <dgm:spPr/>
      <dgm:t>
        <a:bodyPr/>
        <a:lstStyle/>
        <a:p>
          <a:endParaRPr lang="en-AU"/>
        </a:p>
      </dgm:t>
    </dgm:pt>
    <dgm:pt modelId="{37B7E0A1-B94B-40C9-822D-9B67B443CE10}" type="sibTrans" cxnId="{862326F5-8FBE-41D0-91A2-90DEC6C294CD}">
      <dgm:prSet/>
      <dgm:spPr/>
      <dgm:t>
        <a:bodyPr/>
        <a:lstStyle/>
        <a:p>
          <a:endParaRPr lang="en-AU"/>
        </a:p>
      </dgm:t>
    </dgm:pt>
    <dgm:pt modelId="{309A2B10-10F4-4D4C-B166-4DECC9E3CFA4}">
      <dgm:prSet phldrT="[Text]"/>
      <dgm:spPr/>
      <dgm:t>
        <a:bodyPr/>
        <a:lstStyle/>
        <a:p>
          <a:r>
            <a:rPr lang="en-AU" dirty="0"/>
            <a:t>About behaviour</a:t>
          </a:r>
        </a:p>
      </dgm:t>
    </dgm:pt>
    <dgm:pt modelId="{4C49B839-BB84-4BC8-9939-D98E746C3F23}" type="parTrans" cxnId="{A247AD75-2578-4EB8-A7F0-315CDAA4EB95}">
      <dgm:prSet/>
      <dgm:spPr/>
      <dgm:t>
        <a:bodyPr/>
        <a:lstStyle/>
        <a:p>
          <a:endParaRPr lang="en-AU"/>
        </a:p>
      </dgm:t>
    </dgm:pt>
    <dgm:pt modelId="{74F1DAA1-F2BC-432A-AF5F-D7C2DE3D5735}" type="sibTrans" cxnId="{A247AD75-2578-4EB8-A7F0-315CDAA4EB95}">
      <dgm:prSet/>
      <dgm:spPr/>
      <dgm:t>
        <a:bodyPr/>
        <a:lstStyle/>
        <a:p>
          <a:endParaRPr lang="en-AU"/>
        </a:p>
      </dgm:t>
    </dgm:pt>
    <dgm:pt modelId="{732AE66C-ABD0-4E44-A34A-D22A0160A186}">
      <dgm:prSet phldrT="[Text]"/>
      <dgm:spPr/>
      <dgm:t>
        <a:bodyPr/>
        <a:lstStyle/>
        <a:p>
          <a:r>
            <a:rPr lang="en-AU" dirty="0"/>
            <a:t>LGBT+ inclusion is not…</a:t>
          </a:r>
        </a:p>
      </dgm:t>
    </dgm:pt>
    <dgm:pt modelId="{D7A92710-51BA-4539-A818-E9610657A34A}" type="parTrans" cxnId="{04B16240-ACE3-4B23-AA56-1CB7B79A31AD}">
      <dgm:prSet/>
      <dgm:spPr/>
      <dgm:t>
        <a:bodyPr/>
        <a:lstStyle/>
        <a:p>
          <a:endParaRPr lang="en-AU"/>
        </a:p>
      </dgm:t>
    </dgm:pt>
    <dgm:pt modelId="{2423E115-B35D-4FDB-AFC0-0049037AA462}" type="sibTrans" cxnId="{04B16240-ACE3-4B23-AA56-1CB7B79A31AD}">
      <dgm:prSet/>
      <dgm:spPr/>
      <dgm:t>
        <a:bodyPr/>
        <a:lstStyle/>
        <a:p>
          <a:endParaRPr lang="en-AU"/>
        </a:p>
      </dgm:t>
    </dgm:pt>
    <dgm:pt modelId="{381081A1-82D9-405E-A2A2-7EB68F2EBFAA}">
      <dgm:prSet phldrT="[Text]"/>
      <dgm:spPr/>
      <dgm:t>
        <a:bodyPr/>
        <a:lstStyle/>
        <a:p>
          <a:r>
            <a:rPr lang="en-AU" dirty="0"/>
            <a:t>About beliefs</a:t>
          </a:r>
        </a:p>
      </dgm:t>
    </dgm:pt>
    <dgm:pt modelId="{AD6CEEC9-2FF4-4DEA-9348-77E112A23303}" type="parTrans" cxnId="{7DA9EA34-96DD-46B1-BEC8-2293B8557F6D}">
      <dgm:prSet/>
      <dgm:spPr/>
      <dgm:t>
        <a:bodyPr/>
        <a:lstStyle/>
        <a:p>
          <a:endParaRPr lang="en-AU"/>
        </a:p>
      </dgm:t>
    </dgm:pt>
    <dgm:pt modelId="{946F829D-8EC9-410A-A71F-2076C624BD42}" type="sibTrans" cxnId="{7DA9EA34-96DD-46B1-BEC8-2293B8557F6D}">
      <dgm:prSet/>
      <dgm:spPr/>
      <dgm:t>
        <a:bodyPr/>
        <a:lstStyle/>
        <a:p>
          <a:endParaRPr lang="en-AU"/>
        </a:p>
      </dgm:t>
    </dgm:pt>
    <dgm:pt modelId="{0E36818C-8269-4921-BA4D-35573D7B4040}">
      <dgm:prSet phldrT="[Text]"/>
      <dgm:spPr/>
      <dgm:t>
        <a:bodyPr/>
        <a:lstStyle/>
        <a:p>
          <a:r>
            <a:rPr lang="en-AU" dirty="0"/>
            <a:t>Providing awareness</a:t>
          </a:r>
        </a:p>
      </dgm:t>
    </dgm:pt>
    <dgm:pt modelId="{F5C5DE81-DDCB-44A6-838B-DF26A1044B42}" type="parTrans" cxnId="{182B9E20-BD2D-4756-9BFA-72A6C554CAB5}">
      <dgm:prSet/>
      <dgm:spPr/>
      <dgm:t>
        <a:bodyPr/>
        <a:lstStyle/>
        <a:p>
          <a:endParaRPr lang="en-AU"/>
        </a:p>
      </dgm:t>
    </dgm:pt>
    <dgm:pt modelId="{412FB7F1-5757-40BF-9E9A-F262B7B414B6}" type="sibTrans" cxnId="{182B9E20-BD2D-4756-9BFA-72A6C554CAB5}">
      <dgm:prSet/>
      <dgm:spPr/>
      <dgm:t>
        <a:bodyPr/>
        <a:lstStyle/>
        <a:p>
          <a:endParaRPr lang="en-AU"/>
        </a:p>
      </dgm:t>
    </dgm:pt>
    <dgm:pt modelId="{1229B4F7-4B00-4ADA-A76F-CF4B18A4D5A0}">
      <dgm:prSet phldrT="[Text]"/>
      <dgm:spPr/>
      <dgm:t>
        <a:bodyPr/>
        <a:lstStyle/>
        <a:p>
          <a:r>
            <a:rPr lang="en-AU" dirty="0"/>
            <a:t>Inclusive</a:t>
          </a:r>
        </a:p>
      </dgm:t>
    </dgm:pt>
    <dgm:pt modelId="{EF9922BD-670E-4C45-946A-E8C63493A050}" type="parTrans" cxnId="{03379B52-8DBB-4C3A-B216-8232F713FE4D}">
      <dgm:prSet/>
      <dgm:spPr/>
      <dgm:t>
        <a:bodyPr/>
        <a:lstStyle/>
        <a:p>
          <a:endParaRPr lang="en-AU"/>
        </a:p>
      </dgm:t>
    </dgm:pt>
    <dgm:pt modelId="{69C59B6B-0C1B-4F52-A476-4325689872B1}" type="sibTrans" cxnId="{03379B52-8DBB-4C3A-B216-8232F713FE4D}">
      <dgm:prSet/>
      <dgm:spPr/>
      <dgm:t>
        <a:bodyPr/>
        <a:lstStyle/>
        <a:p>
          <a:endParaRPr lang="en-AU"/>
        </a:p>
      </dgm:t>
    </dgm:pt>
    <dgm:pt modelId="{576FB533-16A2-4EB1-A858-C825FF9BF1F4}">
      <dgm:prSet phldrT="[Text]"/>
      <dgm:spPr/>
      <dgm:t>
        <a:bodyPr/>
        <a:lstStyle/>
        <a:p>
          <a:r>
            <a:rPr lang="en-AU" dirty="0"/>
            <a:t>Demonstrating organisational values of inclusion across all diverse groups</a:t>
          </a:r>
        </a:p>
      </dgm:t>
    </dgm:pt>
    <dgm:pt modelId="{0E185C80-B185-4AE4-B950-BC46CB0E9B8C}" type="parTrans" cxnId="{635C3F82-6770-40BA-8F34-3FB77ED4FA23}">
      <dgm:prSet/>
      <dgm:spPr/>
      <dgm:t>
        <a:bodyPr/>
        <a:lstStyle/>
        <a:p>
          <a:endParaRPr lang="en-AU"/>
        </a:p>
      </dgm:t>
    </dgm:pt>
    <dgm:pt modelId="{EB8C8507-4C87-412A-A525-71A841FBE276}" type="sibTrans" cxnId="{635C3F82-6770-40BA-8F34-3FB77ED4FA23}">
      <dgm:prSet/>
      <dgm:spPr/>
      <dgm:t>
        <a:bodyPr/>
        <a:lstStyle/>
        <a:p>
          <a:endParaRPr lang="en-AU"/>
        </a:p>
      </dgm:t>
    </dgm:pt>
    <dgm:pt modelId="{29BDAF5C-56B6-4233-8025-3209315FAD52}">
      <dgm:prSet phldrT="[Text]"/>
      <dgm:spPr/>
      <dgm:t>
        <a:bodyPr/>
        <a:lstStyle/>
        <a:p>
          <a:r>
            <a:rPr lang="en-AU" dirty="0"/>
            <a:t>Creating a safe environment</a:t>
          </a:r>
        </a:p>
      </dgm:t>
    </dgm:pt>
    <dgm:pt modelId="{63618F7A-9D60-4AFE-85C6-D7652DAFB7C0}" type="parTrans" cxnId="{3253E798-74A2-45CB-B1A5-B8F7BF3C5CC9}">
      <dgm:prSet/>
      <dgm:spPr/>
      <dgm:t>
        <a:bodyPr/>
        <a:lstStyle/>
        <a:p>
          <a:endParaRPr lang="en-AU"/>
        </a:p>
      </dgm:t>
    </dgm:pt>
    <dgm:pt modelId="{4113E864-A8B5-4C48-8E03-7AC99771036F}" type="sibTrans" cxnId="{3253E798-74A2-45CB-B1A5-B8F7BF3C5CC9}">
      <dgm:prSet/>
      <dgm:spPr/>
      <dgm:t>
        <a:bodyPr/>
        <a:lstStyle/>
        <a:p>
          <a:endParaRPr lang="en-AU"/>
        </a:p>
      </dgm:t>
    </dgm:pt>
    <dgm:pt modelId="{12C51288-6C9D-44CF-BE13-AC306EC75881}">
      <dgm:prSet phldrT="[Text]"/>
      <dgm:spPr/>
      <dgm:t>
        <a:bodyPr/>
        <a:lstStyle/>
        <a:p>
          <a:r>
            <a:rPr lang="en-AU" dirty="0"/>
            <a:t>Changing personal values</a:t>
          </a:r>
        </a:p>
      </dgm:t>
    </dgm:pt>
    <dgm:pt modelId="{C6329FAA-362F-47A6-A732-D76ED2639FEE}" type="parTrans" cxnId="{BAFCD29C-DCE4-4F39-8362-1A5AE20ED6E2}">
      <dgm:prSet/>
      <dgm:spPr/>
      <dgm:t>
        <a:bodyPr/>
        <a:lstStyle/>
        <a:p>
          <a:endParaRPr lang="en-AU"/>
        </a:p>
      </dgm:t>
    </dgm:pt>
    <dgm:pt modelId="{964596DC-43A3-420D-948B-BEAD3587A0A5}" type="sibTrans" cxnId="{BAFCD29C-DCE4-4F39-8362-1A5AE20ED6E2}">
      <dgm:prSet/>
      <dgm:spPr/>
      <dgm:t>
        <a:bodyPr/>
        <a:lstStyle/>
        <a:p>
          <a:endParaRPr lang="en-AU"/>
        </a:p>
      </dgm:t>
    </dgm:pt>
    <dgm:pt modelId="{AB6D9C71-306A-4246-AAFD-9A959CB11A70}">
      <dgm:prSet phldrT="[Text]"/>
      <dgm:spPr/>
      <dgm:t>
        <a:bodyPr/>
        <a:lstStyle/>
        <a:p>
          <a:r>
            <a:rPr lang="en-AU" dirty="0"/>
            <a:t>Exclusive</a:t>
          </a:r>
        </a:p>
      </dgm:t>
    </dgm:pt>
    <dgm:pt modelId="{0E62CD91-A098-4452-BE58-CC5FF843DADB}" type="parTrans" cxnId="{FE171807-0E91-4287-B9D9-00C29FAD9450}">
      <dgm:prSet/>
      <dgm:spPr/>
      <dgm:t>
        <a:bodyPr/>
        <a:lstStyle/>
        <a:p>
          <a:endParaRPr lang="en-AU"/>
        </a:p>
      </dgm:t>
    </dgm:pt>
    <dgm:pt modelId="{BD472594-B3E0-4323-B29F-B64FEE1083E2}" type="sibTrans" cxnId="{FE171807-0E91-4287-B9D9-00C29FAD9450}">
      <dgm:prSet/>
      <dgm:spPr/>
      <dgm:t>
        <a:bodyPr/>
        <a:lstStyle/>
        <a:p>
          <a:endParaRPr lang="en-AU"/>
        </a:p>
      </dgm:t>
    </dgm:pt>
    <dgm:pt modelId="{8040A649-2618-417D-9ACB-B2A066974001}">
      <dgm:prSet phldrT="[Text]"/>
      <dgm:spPr/>
      <dgm:t>
        <a:bodyPr/>
        <a:lstStyle/>
        <a:p>
          <a:r>
            <a:rPr lang="en-AU" dirty="0"/>
            <a:t>Valuing one diverse group over another</a:t>
          </a:r>
        </a:p>
      </dgm:t>
    </dgm:pt>
    <dgm:pt modelId="{E26EAFA6-1DA2-4043-A217-A05335A085A8}" type="parTrans" cxnId="{EC2A07E6-B66D-41F3-8533-B85CD90ECE20}">
      <dgm:prSet/>
      <dgm:spPr/>
      <dgm:t>
        <a:bodyPr/>
        <a:lstStyle/>
        <a:p>
          <a:endParaRPr lang="en-AU"/>
        </a:p>
      </dgm:t>
    </dgm:pt>
    <dgm:pt modelId="{02FFECFC-2836-4D1D-AA13-0153A286B696}" type="sibTrans" cxnId="{EC2A07E6-B66D-41F3-8533-B85CD90ECE20}">
      <dgm:prSet/>
      <dgm:spPr/>
      <dgm:t>
        <a:bodyPr/>
        <a:lstStyle/>
        <a:p>
          <a:endParaRPr lang="en-AU"/>
        </a:p>
      </dgm:t>
    </dgm:pt>
    <dgm:pt modelId="{B766DAF7-DDCC-4F9A-AE19-B764637D1FF0}">
      <dgm:prSet phldrT="[Text]"/>
      <dgm:spPr/>
      <dgm:t>
        <a:bodyPr/>
        <a:lstStyle/>
        <a:p>
          <a:r>
            <a:rPr lang="en-AU" dirty="0"/>
            <a:t>Tolerating behaviours that are damaging to individuals</a:t>
          </a:r>
        </a:p>
      </dgm:t>
    </dgm:pt>
    <dgm:pt modelId="{F1AF4217-C859-4FAF-885B-ABD8C78F1DE7}" type="parTrans" cxnId="{C24B8CA7-1788-431F-AD04-86DC0D63E2A4}">
      <dgm:prSet/>
      <dgm:spPr/>
      <dgm:t>
        <a:bodyPr/>
        <a:lstStyle/>
        <a:p>
          <a:endParaRPr lang="en-AU"/>
        </a:p>
      </dgm:t>
    </dgm:pt>
    <dgm:pt modelId="{4BCADDDF-68AC-4338-865A-540D35F137AD}" type="sibTrans" cxnId="{C24B8CA7-1788-431F-AD04-86DC0D63E2A4}">
      <dgm:prSet/>
      <dgm:spPr/>
      <dgm:t>
        <a:bodyPr/>
        <a:lstStyle/>
        <a:p>
          <a:endParaRPr lang="en-AU"/>
        </a:p>
      </dgm:t>
    </dgm:pt>
    <dgm:pt modelId="{486115FF-6E1A-419B-9FAB-33B2FB32AD87}">
      <dgm:prSet phldrT="[Text]"/>
      <dgm:spPr/>
      <dgm:t>
        <a:bodyPr/>
        <a:lstStyle/>
        <a:p>
          <a:br>
            <a:rPr lang="en-AU" dirty="0"/>
          </a:br>
          <a:r>
            <a:rPr lang="en-AU" dirty="0"/>
            <a:t>Forcing people to come out</a:t>
          </a:r>
        </a:p>
      </dgm:t>
    </dgm:pt>
    <dgm:pt modelId="{50987225-83AC-4CD0-9262-6596260CDCC9}" type="parTrans" cxnId="{7D212C93-9D7A-4BD8-AFEB-A826DDCB87F0}">
      <dgm:prSet/>
      <dgm:spPr/>
      <dgm:t>
        <a:bodyPr/>
        <a:lstStyle/>
        <a:p>
          <a:endParaRPr lang="en-AU"/>
        </a:p>
      </dgm:t>
    </dgm:pt>
    <dgm:pt modelId="{8ACE9FD5-E46B-433C-A4FB-CD972C75E688}" type="sibTrans" cxnId="{7D212C93-9D7A-4BD8-AFEB-A826DDCB87F0}">
      <dgm:prSet/>
      <dgm:spPr/>
      <dgm:t>
        <a:bodyPr/>
        <a:lstStyle/>
        <a:p>
          <a:endParaRPr lang="en-AU"/>
        </a:p>
      </dgm:t>
    </dgm:pt>
    <dgm:pt modelId="{62BE098D-84C4-4768-9C8A-B7287A6C86E0}">
      <dgm:prSet phldrT="[Text]"/>
      <dgm:spPr/>
      <dgm:t>
        <a:bodyPr/>
        <a:lstStyle/>
        <a:p>
          <a:r>
            <a:rPr lang="en-AU" dirty="0"/>
            <a:t>Creating an inclusive culture for all LGBTI people regardless of whether or not they are ‘out’</a:t>
          </a:r>
        </a:p>
      </dgm:t>
    </dgm:pt>
    <dgm:pt modelId="{20F8E36D-17F6-4988-A8BF-3776E57CDCE3}" type="parTrans" cxnId="{3EFC009C-7636-4DBF-81FD-1176A79023EC}">
      <dgm:prSet/>
      <dgm:spPr/>
      <dgm:t>
        <a:bodyPr/>
        <a:lstStyle/>
        <a:p>
          <a:endParaRPr lang="en-AU"/>
        </a:p>
      </dgm:t>
    </dgm:pt>
    <dgm:pt modelId="{108CD04A-02BF-4DB5-8059-90412DD4E849}" type="sibTrans" cxnId="{3EFC009C-7636-4DBF-81FD-1176A79023EC}">
      <dgm:prSet/>
      <dgm:spPr/>
      <dgm:t>
        <a:bodyPr/>
        <a:lstStyle/>
        <a:p>
          <a:endParaRPr lang="en-AU"/>
        </a:p>
      </dgm:t>
    </dgm:pt>
    <dgm:pt modelId="{B632DC7B-4146-4826-89D4-EC1FEC5016C4}" type="pres">
      <dgm:prSet presAssocID="{F3B1AB37-7934-4E39-B0C0-32CAB6EB76B5}" presName="Name0" presStyleCnt="0">
        <dgm:presLayoutVars>
          <dgm:dir/>
          <dgm:animLvl val="lvl"/>
          <dgm:resizeHandles val="exact"/>
        </dgm:presLayoutVars>
      </dgm:prSet>
      <dgm:spPr/>
    </dgm:pt>
    <dgm:pt modelId="{1D3AF2F1-D38C-47A5-8F5E-F161F73B8358}" type="pres">
      <dgm:prSet presAssocID="{732AE66C-ABD0-4E44-A34A-D22A0160A186}" presName="boxAndChildren" presStyleCnt="0"/>
      <dgm:spPr/>
    </dgm:pt>
    <dgm:pt modelId="{AC7B6931-6024-4B2D-AB69-B0C73C79B2F0}" type="pres">
      <dgm:prSet presAssocID="{732AE66C-ABD0-4E44-A34A-D22A0160A186}" presName="parentTextBox" presStyleLbl="node1" presStyleIdx="0" presStyleCnt="2"/>
      <dgm:spPr/>
    </dgm:pt>
    <dgm:pt modelId="{8F340669-E080-4C42-A751-2FB79BA90057}" type="pres">
      <dgm:prSet presAssocID="{732AE66C-ABD0-4E44-A34A-D22A0160A186}" presName="entireBox" presStyleLbl="node1" presStyleIdx="0" presStyleCnt="2"/>
      <dgm:spPr/>
    </dgm:pt>
    <dgm:pt modelId="{D2D857B8-0950-4A84-B745-EB6841EB8C48}" type="pres">
      <dgm:prSet presAssocID="{732AE66C-ABD0-4E44-A34A-D22A0160A186}" presName="descendantBox" presStyleCnt="0"/>
      <dgm:spPr/>
    </dgm:pt>
    <dgm:pt modelId="{9176D0A7-0EA9-4137-9335-172A8794B1A1}" type="pres">
      <dgm:prSet presAssocID="{381081A1-82D9-405E-A2A2-7EB68F2EBFAA}" presName="childTextBox" presStyleLbl="fgAccFollowNode1" presStyleIdx="0" presStyleCnt="12">
        <dgm:presLayoutVars>
          <dgm:bulletEnabled val="1"/>
        </dgm:presLayoutVars>
      </dgm:prSet>
      <dgm:spPr/>
    </dgm:pt>
    <dgm:pt modelId="{7DE7FCE6-6FD3-4AEF-80D8-5FF84485768E}" type="pres">
      <dgm:prSet presAssocID="{12C51288-6C9D-44CF-BE13-AC306EC75881}" presName="childTextBox" presStyleLbl="fgAccFollowNode1" presStyleIdx="1" presStyleCnt="12">
        <dgm:presLayoutVars>
          <dgm:bulletEnabled val="1"/>
        </dgm:presLayoutVars>
      </dgm:prSet>
      <dgm:spPr/>
    </dgm:pt>
    <dgm:pt modelId="{1A1D5654-B6D6-44ED-919D-0F7FDE63C9F8}" type="pres">
      <dgm:prSet presAssocID="{AB6D9C71-306A-4246-AAFD-9A959CB11A70}" presName="childTextBox" presStyleLbl="fgAccFollowNode1" presStyleIdx="2" presStyleCnt="12">
        <dgm:presLayoutVars>
          <dgm:bulletEnabled val="1"/>
        </dgm:presLayoutVars>
      </dgm:prSet>
      <dgm:spPr/>
    </dgm:pt>
    <dgm:pt modelId="{EBB25190-452C-4CC4-8E61-0392506FE2A4}" type="pres">
      <dgm:prSet presAssocID="{8040A649-2618-417D-9ACB-B2A066974001}" presName="childTextBox" presStyleLbl="fgAccFollowNode1" presStyleIdx="3" presStyleCnt="12">
        <dgm:presLayoutVars>
          <dgm:bulletEnabled val="1"/>
        </dgm:presLayoutVars>
      </dgm:prSet>
      <dgm:spPr/>
    </dgm:pt>
    <dgm:pt modelId="{C22B3F2F-6C1B-4D19-9366-1201E74C8A14}" type="pres">
      <dgm:prSet presAssocID="{B766DAF7-DDCC-4F9A-AE19-B764637D1FF0}" presName="childTextBox" presStyleLbl="fgAccFollowNode1" presStyleIdx="4" presStyleCnt="12">
        <dgm:presLayoutVars>
          <dgm:bulletEnabled val="1"/>
        </dgm:presLayoutVars>
      </dgm:prSet>
      <dgm:spPr/>
    </dgm:pt>
    <dgm:pt modelId="{3A691B9B-6B70-4E7D-A5E8-4CBA37C0CACB}" type="pres">
      <dgm:prSet presAssocID="{486115FF-6E1A-419B-9FAB-33B2FB32AD87}" presName="childTextBox" presStyleLbl="fgAccFollowNode1" presStyleIdx="5" presStyleCnt="12">
        <dgm:presLayoutVars>
          <dgm:bulletEnabled val="1"/>
        </dgm:presLayoutVars>
      </dgm:prSet>
      <dgm:spPr/>
    </dgm:pt>
    <dgm:pt modelId="{6844E51B-00B9-425D-B5BD-E7923DAFD4BA}" type="pres">
      <dgm:prSet presAssocID="{37B7E0A1-B94B-40C9-822D-9B67B443CE10}" presName="sp" presStyleCnt="0"/>
      <dgm:spPr/>
    </dgm:pt>
    <dgm:pt modelId="{799BBECE-EDB5-4A8E-AEFD-39421CA3F86F}" type="pres">
      <dgm:prSet presAssocID="{9AA0A138-CA6A-4DE5-9A0E-07CBEA32F610}" presName="arrowAndChildren" presStyleCnt="0"/>
      <dgm:spPr/>
    </dgm:pt>
    <dgm:pt modelId="{6897E0D7-A61D-4D8B-93C8-3F2E093B615D}" type="pres">
      <dgm:prSet presAssocID="{9AA0A138-CA6A-4DE5-9A0E-07CBEA32F610}" presName="parentTextArrow" presStyleLbl="node1" presStyleIdx="0" presStyleCnt="2"/>
      <dgm:spPr/>
    </dgm:pt>
    <dgm:pt modelId="{C93F0223-F764-42E8-BB32-5FFD505D8154}" type="pres">
      <dgm:prSet presAssocID="{9AA0A138-CA6A-4DE5-9A0E-07CBEA32F610}" presName="arrow" presStyleLbl="node1" presStyleIdx="1" presStyleCnt="2"/>
      <dgm:spPr/>
    </dgm:pt>
    <dgm:pt modelId="{8F0B11BA-2E73-42E0-BBF6-D681B609563C}" type="pres">
      <dgm:prSet presAssocID="{9AA0A138-CA6A-4DE5-9A0E-07CBEA32F610}" presName="descendantArrow" presStyleCnt="0"/>
      <dgm:spPr/>
    </dgm:pt>
    <dgm:pt modelId="{255ECB9F-462C-41F0-854E-68839E652518}" type="pres">
      <dgm:prSet presAssocID="{309A2B10-10F4-4D4C-B166-4DECC9E3CFA4}" presName="childTextArrow" presStyleLbl="fgAccFollowNode1" presStyleIdx="6" presStyleCnt="12">
        <dgm:presLayoutVars>
          <dgm:bulletEnabled val="1"/>
        </dgm:presLayoutVars>
      </dgm:prSet>
      <dgm:spPr/>
    </dgm:pt>
    <dgm:pt modelId="{8992DF9A-A448-43F9-992A-77C2660C3FFF}" type="pres">
      <dgm:prSet presAssocID="{0E36818C-8269-4921-BA4D-35573D7B4040}" presName="childTextArrow" presStyleLbl="fgAccFollowNode1" presStyleIdx="7" presStyleCnt="12">
        <dgm:presLayoutVars>
          <dgm:bulletEnabled val="1"/>
        </dgm:presLayoutVars>
      </dgm:prSet>
      <dgm:spPr/>
    </dgm:pt>
    <dgm:pt modelId="{680BC368-62BA-4087-A2D5-C4B16CCA8857}" type="pres">
      <dgm:prSet presAssocID="{1229B4F7-4B00-4ADA-A76F-CF4B18A4D5A0}" presName="childTextArrow" presStyleLbl="fgAccFollowNode1" presStyleIdx="8" presStyleCnt="12">
        <dgm:presLayoutVars>
          <dgm:bulletEnabled val="1"/>
        </dgm:presLayoutVars>
      </dgm:prSet>
      <dgm:spPr/>
    </dgm:pt>
    <dgm:pt modelId="{C884D5EF-95DC-47BA-8C44-92EA661F9FBE}" type="pres">
      <dgm:prSet presAssocID="{576FB533-16A2-4EB1-A858-C825FF9BF1F4}" presName="childTextArrow" presStyleLbl="fgAccFollowNode1" presStyleIdx="9" presStyleCnt="12">
        <dgm:presLayoutVars>
          <dgm:bulletEnabled val="1"/>
        </dgm:presLayoutVars>
      </dgm:prSet>
      <dgm:spPr/>
    </dgm:pt>
    <dgm:pt modelId="{A59B82FF-61AA-48E5-A337-BB6B5D900BFA}" type="pres">
      <dgm:prSet presAssocID="{29BDAF5C-56B6-4233-8025-3209315FAD52}" presName="childTextArrow" presStyleLbl="fgAccFollowNode1" presStyleIdx="10" presStyleCnt="12">
        <dgm:presLayoutVars>
          <dgm:bulletEnabled val="1"/>
        </dgm:presLayoutVars>
      </dgm:prSet>
      <dgm:spPr/>
    </dgm:pt>
    <dgm:pt modelId="{CBE23323-99CC-48DC-9A25-D1E74E40B7B1}" type="pres">
      <dgm:prSet presAssocID="{62BE098D-84C4-4768-9C8A-B7287A6C86E0}" presName="childTextArrow" presStyleLbl="fgAccFollowNode1" presStyleIdx="11" presStyleCnt="12">
        <dgm:presLayoutVars>
          <dgm:bulletEnabled val="1"/>
        </dgm:presLayoutVars>
      </dgm:prSet>
      <dgm:spPr/>
    </dgm:pt>
  </dgm:ptLst>
  <dgm:cxnLst>
    <dgm:cxn modelId="{FE171807-0E91-4287-B9D9-00C29FAD9450}" srcId="{732AE66C-ABD0-4E44-A34A-D22A0160A186}" destId="{AB6D9C71-306A-4246-AAFD-9A959CB11A70}" srcOrd="2" destOrd="0" parTransId="{0E62CD91-A098-4452-BE58-CC5FF843DADB}" sibTransId="{BD472594-B3E0-4323-B29F-B64FEE1083E2}"/>
    <dgm:cxn modelId="{BE439B0E-A79D-45BA-AA31-8001512CCA43}" type="presOf" srcId="{0E36818C-8269-4921-BA4D-35573D7B4040}" destId="{8992DF9A-A448-43F9-992A-77C2660C3FFF}" srcOrd="0" destOrd="0" presId="urn:microsoft.com/office/officeart/2005/8/layout/process4"/>
    <dgm:cxn modelId="{DDA68F1A-A72E-4DA0-9606-2C0C5B318490}" type="presOf" srcId="{AB6D9C71-306A-4246-AAFD-9A959CB11A70}" destId="{1A1D5654-B6D6-44ED-919D-0F7FDE63C9F8}" srcOrd="0" destOrd="0" presId="urn:microsoft.com/office/officeart/2005/8/layout/process4"/>
    <dgm:cxn modelId="{0B440F1D-3657-4893-94F6-3ABC25B7F269}" type="presOf" srcId="{309A2B10-10F4-4D4C-B166-4DECC9E3CFA4}" destId="{255ECB9F-462C-41F0-854E-68839E652518}" srcOrd="0" destOrd="0" presId="urn:microsoft.com/office/officeart/2005/8/layout/process4"/>
    <dgm:cxn modelId="{182B9E20-BD2D-4756-9BFA-72A6C554CAB5}" srcId="{9AA0A138-CA6A-4DE5-9A0E-07CBEA32F610}" destId="{0E36818C-8269-4921-BA4D-35573D7B4040}" srcOrd="1" destOrd="0" parTransId="{F5C5DE81-DDCB-44A6-838B-DF26A1044B42}" sibTransId="{412FB7F1-5757-40BF-9E9A-F262B7B414B6}"/>
    <dgm:cxn modelId="{E7209A26-0E65-432C-AD0B-7FA18293A91F}" type="presOf" srcId="{576FB533-16A2-4EB1-A858-C825FF9BF1F4}" destId="{C884D5EF-95DC-47BA-8C44-92EA661F9FBE}" srcOrd="0" destOrd="0" presId="urn:microsoft.com/office/officeart/2005/8/layout/process4"/>
    <dgm:cxn modelId="{14E87D27-3BEE-46BD-8592-00C3F3A0CFF0}" type="presOf" srcId="{732AE66C-ABD0-4E44-A34A-D22A0160A186}" destId="{8F340669-E080-4C42-A751-2FB79BA90057}" srcOrd="1" destOrd="0" presId="urn:microsoft.com/office/officeart/2005/8/layout/process4"/>
    <dgm:cxn modelId="{7DA9EA34-96DD-46B1-BEC8-2293B8557F6D}" srcId="{732AE66C-ABD0-4E44-A34A-D22A0160A186}" destId="{381081A1-82D9-405E-A2A2-7EB68F2EBFAA}" srcOrd="0" destOrd="0" parTransId="{AD6CEEC9-2FF4-4DEA-9348-77E112A23303}" sibTransId="{946F829D-8EC9-410A-A71F-2076C624BD42}"/>
    <dgm:cxn modelId="{04B16240-ACE3-4B23-AA56-1CB7B79A31AD}" srcId="{F3B1AB37-7934-4E39-B0C0-32CAB6EB76B5}" destId="{732AE66C-ABD0-4E44-A34A-D22A0160A186}" srcOrd="1" destOrd="0" parTransId="{D7A92710-51BA-4539-A818-E9610657A34A}" sibTransId="{2423E115-B35D-4FDB-AFC0-0049037AA462}"/>
    <dgm:cxn modelId="{87C75344-697A-43E5-8260-630F172AEBB8}" type="presOf" srcId="{732AE66C-ABD0-4E44-A34A-D22A0160A186}" destId="{AC7B6931-6024-4B2D-AB69-B0C73C79B2F0}" srcOrd="0" destOrd="0" presId="urn:microsoft.com/office/officeart/2005/8/layout/process4"/>
    <dgm:cxn modelId="{D2703968-6A75-4E2A-9C31-7A9E3FF78AD1}" type="presOf" srcId="{9AA0A138-CA6A-4DE5-9A0E-07CBEA32F610}" destId="{C93F0223-F764-42E8-BB32-5FFD505D8154}" srcOrd="1" destOrd="0" presId="urn:microsoft.com/office/officeart/2005/8/layout/process4"/>
    <dgm:cxn modelId="{D1D30D6A-8DC3-4674-9F5B-4934628F1991}" type="presOf" srcId="{29BDAF5C-56B6-4233-8025-3209315FAD52}" destId="{A59B82FF-61AA-48E5-A337-BB6B5D900BFA}" srcOrd="0" destOrd="0" presId="urn:microsoft.com/office/officeart/2005/8/layout/process4"/>
    <dgm:cxn modelId="{03379B52-8DBB-4C3A-B216-8232F713FE4D}" srcId="{9AA0A138-CA6A-4DE5-9A0E-07CBEA32F610}" destId="{1229B4F7-4B00-4ADA-A76F-CF4B18A4D5A0}" srcOrd="2" destOrd="0" parTransId="{EF9922BD-670E-4C45-946A-E8C63493A050}" sibTransId="{69C59B6B-0C1B-4F52-A476-4325689872B1}"/>
    <dgm:cxn modelId="{A247AD75-2578-4EB8-A7F0-315CDAA4EB95}" srcId="{9AA0A138-CA6A-4DE5-9A0E-07CBEA32F610}" destId="{309A2B10-10F4-4D4C-B166-4DECC9E3CFA4}" srcOrd="0" destOrd="0" parTransId="{4C49B839-BB84-4BC8-9939-D98E746C3F23}" sibTransId="{74F1DAA1-F2BC-432A-AF5F-D7C2DE3D5735}"/>
    <dgm:cxn modelId="{EF26D575-0B2B-4C9C-9D64-D506F62DE6FC}" type="presOf" srcId="{12C51288-6C9D-44CF-BE13-AC306EC75881}" destId="{7DE7FCE6-6FD3-4AEF-80D8-5FF84485768E}" srcOrd="0" destOrd="0" presId="urn:microsoft.com/office/officeart/2005/8/layout/process4"/>
    <dgm:cxn modelId="{F08B4657-3E64-404F-B36A-951D0F53304D}" type="presOf" srcId="{1229B4F7-4B00-4ADA-A76F-CF4B18A4D5A0}" destId="{680BC368-62BA-4087-A2D5-C4B16CCA8857}" srcOrd="0" destOrd="0" presId="urn:microsoft.com/office/officeart/2005/8/layout/process4"/>
    <dgm:cxn modelId="{248BB979-7A61-4B58-A58A-E248761BFF10}" type="presOf" srcId="{8040A649-2618-417D-9ACB-B2A066974001}" destId="{EBB25190-452C-4CC4-8E61-0392506FE2A4}" srcOrd="0" destOrd="0" presId="urn:microsoft.com/office/officeart/2005/8/layout/process4"/>
    <dgm:cxn modelId="{635C3F82-6770-40BA-8F34-3FB77ED4FA23}" srcId="{9AA0A138-CA6A-4DE5-9A0E-07CBEA32F610}" destId="{576FB533-16A2-4EB1-A858-C825FF9BF1F4}" srcOrd="3" destOrd="0" parTransId="{0E185C80-B185-4AE4-B950-BC46CB0E9B8C}" sibTransId="{EB8C8507-4C87-412A-A525-71A841FBE276}"/>
    <dgm:cxn modelId="{3BB26A8C-D234-43E6-ABB9-ABEBEA06FA7C}" type="presOf" srcId="{B766DAF7-DDCC-4F9A-AE19-B764637D1FF0}" destId="{C22B3F2F-6C1B-4D19-9366-1201E74C8A14}" srcOrd="0" destOrd="0" presId="urn:microsoft.com/office/officeart/2005/8/layout/process4"/>
    <dgm:cxn modelId="{7D212C93-9D7A-4BD8-AFEB-A826DDCB87F0}" srcId="{732AE66C-ABD0-4E44-A34A-D22A0160A186}" destId="{486115FF-6E1A-419B-9FAB-33B2FB32AD87}" srcOrd="5" destOrd="0" parTransId="{50987225-83AC-4CD0-9262-6596260CDCC9}" sibTransId="{8ACE9FD5-E46B-433C-A4FB-CD972C75E688}"/>
    <dgm:cxn modelId="{7070FB93-35D3-4412-9A6A-BDD50E65943A}" type="presOf" srcId="{486115FF-6E1A-419B-9FAB-33B2FB32AD87}" destId="{3A691B9B-6B70-4E7D-A5E8-4CBA37C0CACB}" srcOrd="0" destOrd="0" presId="urn:microsoft.com/office/officeart/2005/8/layout/process4"/>
    <dgm:cxn modelId="{3253E798-74A2-45CB-B1A5-B8F7BF3C5CC9}" srcId="{9AA0A138-CA6A-4DE5-9A0E-07CBEA32F610}" destId="{29BDAF5C-56B6-4233-8025-3209315FAD52}" srcOrd="4" destOrd="0" parTransId="{63618F7A-9D60-4AFE-85C6-D7652DAFB7C0}" sibTransId="{4113E864-A8B5-4C48-8E03-7AC99771036F}"/>
    <dgm:cxn modelId="{3EFC009C-7636-4DBF-81FD-1176A79023EC}" srcId="{9AA0A138-CA6A-4DE5-9A0E-07CBEA32F610}" destId="{62BE098D-84C4-4768-9C8A-B7287A6C86E0}" srcOrd="5" destOrd="0" parTransId="{20F8E36D-17F6-4988-A8BF-3776E57CDCE3}" sibTransId="{108CD04A-02BF-4DB5-8059-90412DD4E849}"/>
    <dgm:cxn modelId="{BAFCD29C-DCE4-4F39-8362-1A5AE20ED6E2}" srcId="{732AE66C-ABD0-4E44-A34A-D22A0160A186}" destId="{12C51288-6C9D-44CF-BE13-AC306EC75881}" srcOrd="1" destOrd="0" parTransId="{C6329FAA-362F-47A6-A732-D76ED2639FEE}" sibTransId="{964596DC-43A3-420D-948B-BEAD3587A0A5}"/>
    <dgm:cxn modelId="{C0C6FBA0-56F9-44BA-8CDB-56A4AA8D66D4}" type="presOf" srcId="{62BE098D-84C4-4768-9C8A-B7287A6C86E0}" destId="{CBE23323-99CC-48DC-9A25-D1E74E40B7B1}" srcOrd="0" destOrd="0" presId="urn:microsoft.com/office/officeart/2005/8/layout/process4"/>
    <dgm:cxn modelId="{C24B8CA7-1788-431F-AD04-86DC0D63E2A4}" srcId="{732AE66C-ABD0-4E44-A34A-D22A0160A186}" destId="{B766DAF7-DDCC-4F9A-AE19-B764637D1FF0}" srcOrd="4" destOrd="0" parTransId="{F1AF4217-C859-4FAF-885B-ABD8C78F1DE7}" sibTransId="{4BCADDDF-68AC-4338-865A-540D35F137AD}"/>
    <dgm:cxn modelId="{BA11F9A9-E6CC-4843-B14E-91C548CA9F48}" type="presOf" srcId="{381081A1-82D9-405E-A2A2-7EB68F2EBFAA}" destId="{9176D0A7-0EA9-4137-9335-172A8794B1A1}" srcOrd="0" destOrd="0" presId="urn:microsoft.com/office/officeart/2005/8/layout/process4"/>
    <dgm:cxn modelId="{EC2A07E6-B66D-41F3-8533-B85CD90ECE20}" srcId="{732AE66C-ABD0-4E44-A34A-D22A0160A186}" destId="{8040A649-2618-417D-9ACB-B2A066974001}" srcOrd="3" destOrd="0" parTransId="{E26EAFA6-1DA2-4043-A217-A05335A085A8}" sibTransId="{02FFECFC-2836-4D1D-AA13-0153A286B696}"/>
    <dgm:cxn modelId="{3786E3EF-976F-4BEF-929C-1949E739E083}" type="presOf" srcId="{F3B1AB37-7934-4E39-B0C0-32CAB6EB76B5}" destId="{B632DC7B-4146-4826-89D4-EC1FEC5016C4}" srcOrd="0" destOrd="0" presId="urn:microsoft.com/office/officeart/2005/8/layout/process4"/>
    <dgm:cxn modelId="{862326F5-8FBE-41D0-91A2-90DEC6C294CD}" srcId="{F3B1AB37-7934-4E39-B0C0-32CAB6EB76B5}" destId="{9AA0A138-CA6A-4DE5-9A0E-07CBEA32F610}" srcOrd="0" destOrd="0" parTransId="{4B5BF889-695E-481A-99EF-D6818F86040E}" sibTransId="{37B7E0A1-B94B-40C9-822D-9B67B443CE10}"/>
    <dgm:cxn modelId="{434189F5-A85D-4AAC-9529-DEB26BFAC1E9}" type="presOf" srcId="{9AA0A138-CA6A-4DE5-9A0E-07CBEA32F610}" destId="{6897E0D7-A61D-4D8B-93C8-3F2E093B615D}" srcOrd="0" destOrd="0" presId="urn:microsoft.com/office/officeart/2005/8/layout/process4"/>
    <dgm:cxn modelId="{71ECB4EA-AA45-41FB-AD9E-BDB639F91FEB}" type="presParOf" srcId="{B632DC7B-4146-4826-89D4-EC1FEC5016C4}" destId="{1D3AF2F1-D38C-47A5-8F5E-F161F73B8358}" srcOrd="0" destOrd="0" presId="urn:microsoft.com/office/officeart/2005/8/layout/process4"/>
    <dgm:cxn modelId="{85E920F4-FB45-4166-8504-6B95AB28ED6E}" type="presParOf" srcId="{1D3AF2F1-D38C-47A5-8F5E-F161F73B8358}" destId="{AC7B6931-6024-4B2D-AB69-B0C73C79B2F0}" srcOrd="0" destOrd="0" presId="urn:microsoft.com/office/officeart/2005/8/layout/process4"/>
    <dgm:cxn modelId="{290C5E01-A634-426F-AA5F-2AA28F47B62C}" type="presParOf" srcId="{1D3AF2F1-D38C-47A5-8F5E-F161F73B8358}" destId="{8F340669-E080-4C42-A751-2FB79BA90057}" srcOrd="1" destOrd="0" presId="urn:microsoft.com/office/officeart/2005/8/layout/process4"/>
    <dgm:cxn modelId="{10709327-0E6C-4256-8D0D-F60F765C9A86}" type="presParOf" srcId="{1D3AF2F1-D38C-47A5-8F5E-F161F73B8358}" destId="{D2D857B8-0950-4A84-B745-EB6841EB8C48}" srcOrd="2" destOrd="0" presId="urn:microsoft.com/office/officeart/2005/8/layout/process4"/>
    <dgm:cxn modelId="{181581C5-B7A5-4466-87D2-9A3ADEF8EA69}" type="presParOf" srcId="{D2D857B8-0950-4A84-B745-EB6841EB8C48}" destId="{9176D0A7-0EA9-4137-9335-172A8794B1A1}" srcOrd="0" destOrd="0" presId="urn:microsoft.com/office/officeart/2005/8/layout/process4"/>
    <dgm:cxn modelId="{5A4E3869-852B-4C99-83C8-6A56CEE8D8DC}" type="presParOf" srcId="{D2D857B8-0950-4A84-B745-EB6841EB8C48}" destId="{7DE7FCE6-6FD3-4AEF-80D8-5FF84485768E}" srcOrd="1" destOrd="0" presId="urn:microsoft.com/office/officeart/2005/8/layout/process4"/>
    <dgm:cxn modelId="{12D39E86-2A43-4AFF-B132-6FBC18D33C4C}" type="presParOf" srcId="{D2D857B8-0950-4A84-B745-EB6841EB8C48}" destId="{1A1D5654-B6D6-44ED-919D-0F7FDE63C9F8}" srcOrd="2" destOrd="0" presId="urn:microsoft.com/office/officeart/2005/8/layout/process4"/>
    <dgm:cxn modelId="{1699BA7D-6BC7-4E36-81A8-4E0190DD8CA9}" type="presParOf" srcId="{D2D857B8-0950-4A84-B745-EB6841EB8C48}" destId="{EBB25190-452C-4CC4-8E61-0392506FE2A4}" srcOrd="3" destOrd="0" presId="urn:microsoft.com/office/officeart/2005/8/layout/process4"/>
    <dgm:cxn modelId="{B008CD1C-DB76-4AC8-BA79-3560C7D379D7}" type="presParOf" srcId="{D2D857B8-0950-4A84-B745-EB6841EB8C48}" destId="{C22B3F2F-6C1B-4D19-9366-1201E74C8A14}" srcOrd="4" destOrd="0" presId="urn:microsoft.com/office/officeart/2005/8/layout/process4"/>
    <dgm:cxn modelId="{A87D3731-5DB0-4D5F-AF43-B36791CC5FD1}" type="presParOf" srcId="{D2D857B8-0950-4A84-B745-EB6841EB8C48}" destId="{3A691B9B-6B70-4E7D-A5E8-4CBA37C0CACB}" srcOrd="5" destOrd="0" presId="urn:microsoft.com/office/officeart/2005/8/layout/process4"/>
    <dgm:cxn modelId="{705A12F7-88DB-4575-9938-C48B1029F2FA}" type="presParOf" srcId="{B632DC7B-4146-4826-89D4-EC1FEC5016C4}" destId="{6844E51B-00B9-425D-B5BD-E7923DAFD4BA}" srcOrd="1" destOrd="0" presId="urn:microsoft.com/office/officeart/2005/8/layout/process4"/>
    <dgm:cxn modelId="{C0E9570B-69F7-4FA3-A228-1D00816A4883}" type="presParOf" srcId="{B632DC7B-4146-4826-89D4-EC1FEC5016C4}" destId="{799BBECE-EDB5-4A8E-AEFD-39421CA3F86F}" srcOrd="2" destOrd="0" presId="urn:microsoft.com/office/officeart/2005/8/layout/process4"/>
    <dgm:cxn modelId="{2C417191-2CAA-4B65-9A6A-7B32DF7CFA5C}" type="presParOf" srcId="{799BBECE-EDB5-4A8E-AEFD-39421CA3F86F}" destId="{6897E0D7-A61D-4D8B-93C8-3F2E093B615D}" srcOrd="0" destOrd="0" presId="urn:microsoft.com/office/officeart/2005/8/layout/process4"/>
    <dgm:cxn modelId="{B2DB34D2-303B-4C0E-BBCB-607D176BE6E8}" type="presParOf" srcId="{799BBECE-EDB5-4A8E-AEFD-39421CA3F86F}" destId="{C93F0223-F764-42E8-BB32-5FFD505D8154}" srcOrd="1" destOrd="0" presId="urn:microsoft.com/office/officeart/2005/8/layout/process4"/>
    <dgm:cxn modelId="{C7A033EB-D36A-4662-BE77-F7ED799918B7}" type="presParOf" srcId="{799BBECE-EDB5-4A8E-AEFD-39421CA3F86F}" destId="{8F0B11BA-2E73-42E0-BBF6-D681B609563C}" srcOrd="2" destOrd="0" presId="urn:microsoft.com/office/officeart/2005/8/layout/process4"/>
    <dgm:cxn modelId="{388810A7-BD1B-48C6-B551-27FF3F8FE692}" type="presParOf" srcId="{8F0B11BA-2E73-42E0-BBF6-D681B609563C}" destId="{255ECB9F-462C-41F0-854E-68839E652518}" srcOrd="0" destOrd="0" presId="urn:microsoft.com/office/officeart/2005/8/layout/process4"/>
    <dgm:cxn modelId="{36C864F5-0B87-4F46-9AF4-13C610A74629}" type="presParOf" srcId="{8F0B11BA-2E73-42E0-BBF6-D681B609563C}" destId="{8992DF9A-A448-43F9-992A-77C2660C3FFF}" srcOrd="1" destOrd="0" presId="urn:microsoft.com/office/officeart/2005/8/layout/process4"/>
    <dgm:cxn modelId="{E22A874C-B32E-4944-A9D1-01A0BBEAE761}" type="presParOf" srcId="{8F0B11BA-2E73-42E0-BBF6-D681B609563C}" destId="{680BC368-62BA-4087-A2D5-C4B16CCA8857}" srcOrd="2" destOrd="0" presId="urn:microsoft.com/office/officeart/2005/8/layout/process4"/>
    <dgm:cxn modelId="{B6192F47-3CC1-4E07-A16E-A935736DDC3D}" type="presParOf" srcId="{8F0B11BA-2E73-42E0-BBF6-D681B609563C}" destId="{C884D5EF-95DC-47BA-8C44-92EA661F9FBE}" srcOrd="3" destOrd="0" presId="urn:microsoft.com/office/officeart/2005/8/layout/process4"/>
    <dgm:cxn modelId="{5F5927BD-CC85-4B48-8D95-7F1C4FC3883A}" type="presParOf" srcId="{8F0B11BA-2E73-42E0-BBF6-D681B609563C}" destId="{A59B82FF-61AA-48E5-A337-BB6B5D900BFA}" srcOrd="4" destOrd="0" presId="urn:microsoft.com/office/officeart/2005/8/layout/process4"/>
    <dgm:cxn modelId="{3912DE3D-6D46-4B5B-A73D-FCCD6A81E3B7}" type="presParOf" srcId="{8F0B11BA-2E73-42E0-BBF6-D681B609563C}" destId="{CBE23323-99CC-48DC-9A25-D1E74E40B7B1}" srcOrd="5"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6D937A-2CDC-483C-9CFF-C7865FB86694}" type="doc">
      <dgm:prSet loTypeId="urn:microsoft.com/office/officeart/2008/layout/VerticalCurvedList" loCatId="list" qsTypeId="urn:microsoft.com/office/officeart/2005/8/quickstyle/simple1" qsCatId="simple" csTypeId="urn:microsoft.com/office/officeart/2005/8/colors/accent3_3" csCatId="accent3" phldr="1"/>
      <dgm:spPr/>
      <dgm:t>
        <a:bodyPr/>
        <a:lstStyle/>
        <a:p>
          <a:endParaRPr lang="en-AU"/>
        </a:p>
      </dgm:t>
    </dgm:pt>
    <dgm:pt modelId="{B65042E8-1666-4E56-8B2F-C7A135D19571}">
      <dgm:prSet phldrT="[Text]"/>
      <dgm:spPr/>
      <dgm:t>
        <a:bodyPr/>
        <a:lstStyle/>
        <a:p>
          <a:r>
            <a:rPr lang="en-AU"/>
            <a:t>We don’t have a problem here – no complaints</a:t>
          </a:r>
          <a:endParaRPr lang="en-AU" dirty="0"/>
        </a:p>
      </dgm:t>
    </dgm:pt>
    <dgm:pt modelId="{72D61EAF-8B46-46CA-B7E0-9ED8D996DDD7}" type="parTrans" cxnId="{440276C8-1C93-450C-85EC-0E6EEC15ECD5}">
      <dgm:prSet/>
      <dgm:spPr/>
      <dgm:t>
        <a:bodyPr/>
        <a:lstStyle/>
        <a:p>
          <a:endParaRPr lang="en-AU">
            <a:solidFill>
              <a:schemeClr val="tx1"/>
            </a:solidFill>
          </a:endParaRPr>
        </a:p>
      </dgm:t>
    </dgm:pt>
    <dgm:pt modelId="{AFB18C4D-6511-4524-A025-D5EC5F45887C}" type="sibTrans" cxnId="{440276C8-1C93-450C-85EC-0E6EEC15ECD5}">
      <dgm:prSet/>
      <dgm:spPr/>
      <dgm:t>
        <a:bodyPr/>
        <a:lstStyle/>
        <a:p>
          <a:endParaRPr lang="en-AU">
            <a:solidFill>
              <a:schemeClr val="tx1"/>
            </a:solidFill>
          </a:endParaRPr>
        </a:p>
      </dgm:t>
    </dgm:pt>
    <dgm:pt modelId="{427FAD8A-8DA4-49CA-8166-2A6081737B9A}">
      <dgm:prSet phldrT="[Text]"/>
      <dgm:spPr/>
      <dgm:t>
        <a:bodyPr/>
        <a:lstStyle/>
        <a:p>
          <a:r>
            <a:rPr lang="en-AU"/>
            <a:t>We don’t get any complaints</a:t>
          </a:r>
          <a:endParaRPr lang="en-AU" dirty="0"/>
        </a:p>
      </dgm:t>
    </dgm:pt>
    <dgm:pt modelId="{98F66F79-0CBD-4081-A661-041EBE6D173A}" type="parTrans" cxnId="{E88B19BC-63DA-496B-A895-1A9BF44B3A45}">
      <dgm:prSet/>
      <dgm:spPr/>
      <dgm:t>
        <a:bodyPr/>
        <a:lstStyle/>
        <a:p>
          <a:endParaRPr lang="en-AU">
            <a:solidFill>
              <a:schemeClr val="tx1"/>
            </a:solidFill>
          </a:endParaRPr>
        </a:p>
      </dgm:t>
    </dgm:pt>
    <dgm:pt modelId="{580BCFA4-73AB-4564-A1E6-686051E51641}" type="sibTrans" cxnId="{E88B19BC-63DA-496B-A895-1A9BF44B3A45}">
      <dgm:prSet/>
      <dgm:spPr/>
      <dgm:t>
        <a:bodyPr/>
        <a:lstStyle/>
        <a:p>
          <a:endParaRPr lang="en-AU">
            <a:solidFill>
              <a:schemeClr val="tx1"/>
            </a:solidFill>
          </a:endParaRPr>
        </a:p>
      </dgm:t>
    </dgm:pt>
    <dgm:pt modelId="{6B17F1E8-C14C-4E68-A4B1-60A90034819F}">
      <dgm:prSet phldrT="[Text]"/>
      <dgm:spPr/>
      <dgm:t>
        <a:bodyPr/>
        <a:lstStyle/>
        <a:p>
          <a:r>
            <a:rPr lang="en-AU" dirty="0"/>
            <a:t>We don’t have enough LGBT+ people in our community</a:t>
          </a:r>
        </a:p>
      </dgm:t>
    </dgm:pt>
    <dgm:pt modelId="{60FEA4DE-DDDA-4BD5-942D-C5C3F2CCA57D}" type="parTrans" cxnId="{7E90106E-B9F1-4F2D-B55A-6C2528B014CA}">
      <dgm:prSet/>
      <dgm:spPr/>
      <dgm:t>
        <a:bodyPr/>
        <a:lstStyle/>
        <a:p>
          <a:endParaRPr lang="en-AU">
            <a:solidFill>
              <a:schemeClr val="tx1"/>
            </a:solidFill>
          </a:endParaRPr>
        </a:p>
      </dgm:t>
    </dgm:pt>
    <dgm:pt modelId="{E8EFD10C-EE8F-4420-9167-976FAF552127}" type="sibTrans" cxnId="{7E90106E-B9F1-4F2D-B55A-6C2528B014CA}">
      <dgm:prSet/>
      <dgm:spPr/>
      <dgm:t>
        <a:bodyPr/>
        <a:lstStyle/>
        <a:p>
          <a:endParaRPr lang="en-AU">
            <a:solidFill>
              <a:schemeClr val="tx1"/>
            </a:solidFill>
          </a:endParaRPr>
        </a:p>
      </dgm:t>
    </dgm:pt>
    <dgm:pt modelId="{06E241B9-FEB4-45A9-AEE1-C41EEC47A14E}">
      <dgm:prSet/>
      <dgm:spPr/>
      <dgm:t>
        <a:bodyPr/>
        <a:lstStyle/>
        <a:p>
          <a:r>
            <a:rPr lang="en-AU"/>
            <a:t>We are raising one group above all others</a:t>
          </a:r>
          <a:endParaRPr lang="en-AU" dirty="0"/>
        </a:p>
      </dgm:t>
    </dgm:pt>
    <dgm:pt modelId="{0BDDC85F-48BA-4786-A6AD-491EE5AC42B7}" type="parTrans" cxnId="{B4E67B32-071F-4E01-8A59-1DA81FF0E0ED}">
      <dgm:prSet/>
      <dgm:spPr/>
      <dgm:t>
        <a:bodyPr/>
        <a:lstStyle/>
        <a:p>
          <a:endParaRPr lang="en-AU">
            <a:solidFill>
              <a:schemeClr val="tx1"/>
            </a:solidFill>
          </a:endParaRPr>
        </a:p>
      </dgm:t>
    </dgm:pt>
    <dgm:pt modelId="{3C224EA6-7E34-4AC5-B036-216861F5259D}" type="sibTrans" cxnId="{B4E67B32-071F-4E01-8A59-1DA81FF0E0ED}">
      <dgm:prSet/>
      <dgm:spPr/>
      <dgm:t>
        <a:bodyPr/>
        <a:lstStyle/>
        <a:p>
          <a:endParaRPr lang="en-AU">
            <a:solidFill>
              <a:schemeClr val="tx1"/>
            </a:solidFill>
          </a:endParaRPr>
        </a:p>
      </dgm:t>
    </dgm:pt>
    <dgm:pt modelId="{EEFBA38D-24AA-477B-86A1-848C59045063}">
      <dgm:prSet/>
      <dgm:spPr/>
      <dgm:t>
        <a:bodyPr/>
        <a:lstStyle/>
        <a:p>
          <a:r>
            <a:rPr lang="en-AU"/>
            <a:t>Political correctness gone mad</a:t>
          </a:r>
          <a:endParaRPr lang="en-AU" dirty="0"/>
        </a:p>
      </dgm:t>
    </dgm:pt>
    <dgm:pt modelId="{F1012715-163F-40E1-ADAD-EAAB0D99D0AD}" type="parTrans" cxnId="{463FBFB8-59E6-486E-A638-F21A849454F7}">
      <dgm:prSet/>
      <dgm:spPr/>
      <dgm:t>
        <a:bodyPr/>
        <a:lstStyle/>
        <a:p>
          <a:endParaRPr lang="en-AU">
            <a:solidFill>
              <a:schemeClr val="tx1"/>
            </a:solidFill>
          </a:endParaRPr>
        </a:p>
      </dgm:t>
    </dgm:pt>
    <dgm:pt modelId="{87B694AE-D1A1-490B-80CB-B8C9B49D8F0D}" type="sibTrans" cxnId="{463FBFB8-59E6-486E-A638-F21A849454F7}">
      <dgm:prSet/>
      <dgm:spPr/>
      <dgm:t>
        <a:bodyPr/>
        <a:lstStyle/>
        <a:p>
          <a:endParaRPr lang="en-AU">
            <a:solidFill>
              <a:schemeClr val="tx1"/>
            </a:solidFill>
          </a:endParaRPr>
        </a:p>
      </dgm:t>
    </dgm:pt>
    <dgm:pt modelId="{0CD0D040-7111-4415-9309-78A227EFBE7C}">
      <dgm:prSet/>
      <dgm:spPr/>
      <dgm:t>
        <a:bodyPr/>
        <a:lstStyle/>
        <a:p>
          <a:r>
            <a:rPr lang="en-AU"/>
            <a:t>Is it really necessary?</a:t>
          </a:r>
          <a:endParaRPr lang="en-AU" dirty="0"/>
        </a:p>
      </dgm:t>
    </dgm:pt>
    <dgm:pt modelId="{9C430AC8-6D47-4AFA-A617-32AB725B9145}" type="parTrans" cxnId="{26A163F0-4994-4685-B4BE-CA16761E93D1}">
      <dgm:prSet/>
      <dgm:spPr/>
      <dgm:t>
        <a:bodyPr/>
        <a:lstStyle/>
        <a:p>
          <a:endParaRPr lang="en-AU">
            <a:solidFill>
              <a:schemeClr val="tx1"/>
            </a:solidFill>
          </a:endParaRPr>
        </a:p>
      </dgm:t>
    </dgm:pt>
    <dgm:pt modelId="{55171921-2F62-4BFA-9050-C26771A36D5A}" type="sibTrans" cxnId="{26A163F0-4994-4685-B4BE-CA16761E93D1}">
      <dgm:prSet/>
      <dgm:spPr/>
      <dgm:t>
        <a:bodyPr/>
        <a:lstStyle/>
        <a:p>
          <a:endParaRPr lang="en-AU">
            <a:solidFill>
              <a:schemeClr val="tx1"/>
            </a:solidFill>
          </a:endParaRPr>
        </a:p>
      </dgm:t>
    </dgm:pt>
    <dgm:pt modelId="{61790B62-F17F-47E7-B3C0-F48886A89345}">
      <dgm:prSet phldrT="[Text]"/>
      <dgm:spPr/>
      <dgm:t>
        <a:bodyPr/>
        <a:lstStyle/>
        <a:p>
          <a:r>
            <a:rPr lang="en-AU"/>
            <a:t>Sexual orientation – not a public issue</a:t>
          </a:r>
          <a:endParaRPr lang="en-AU" dirty="0"/>
        </a:p>
      </dgm:t>
    </dgm:pt>
    <dgm:pt modelId="{56847D35-EE79-411E-A08D-8245A9C0A124}" type="parTrans" cxnId="{44E858CA-2D7D-4049-BAE5-41E237A4EAF7}">
      <dgm:prSet/>
      <dgm:spPr/>
      <dgm:t>
        <a:bodyPr/>
        <a:lstStyle/>
        <a:p>
          <a:endParaRPr lang="en-AU"/>
        </a:p>
      </dgm:t>
    </dgm:pt>
    <dgm:pt modelId="{1D667FF6-F06A-41A7-8978-6D8D350361AE}" type="sibTrans" cxnId="{44E858CA-2D7D-4049-BAE5-41E237A4EAF7}">
      <dgm:prSet/>
      <dgm:spPr/>
      <dgm:t>
        <a:bodyPr/>
        <a:lstStyle/>
        <a:p>
          <a:endParaRPr lang="en-AU"/>
        </a:p>
      </dgm:t>
    </dgm:pt>
    <dgm:pt modelId="{4B3FC514-B726-4056-81CA-65421CB0160C}" type="pres">
      <dgm:prSet presAssocID="{986D937A-2CDC-483C-9CFF-C7865FB86694}" presName="Name0" presStyleCnt="0">
        <dgm:presLayoutVars>
          <dgm:chMax val="7"/>
          <dgm:chPref val="7"/>
          <dgm:dir/>
        </dgm:presLayoutVars>
      </dgm:prSet>
      <dgm:spPr/>
    </dgm:pt>
    <dgm:pt modelId="{2543B195-439B-4219-AADA-2EE6C10E7736}" type="pres">
      <dgm:prSet presAssocID="{986D937A-2CDC-483C-9CFF-C7865FB86694}" presName="Name1" presStyleCnt="0"/>
      <dgm:spPr/>
    </dgm:pt>
    <dgm:pt modelId="{DBCD1CCE-7053-47A0-B7E2-C02C91872CF9}" type="pres">
      <dgm:prSet presAssocID="{986D937A-2CDC-483C-9CFF-C7865FB86694}" presName="cycle" presStyleCnt="0"/>
      <dgm:spPr/>
    </dgm:pt>
    <dgm:pt modelId="{400FA3AF-64F7-4275-BF1C-99CD842CC5BC}" type="pres">
      <dgm:prSet presAssocID="{986D937A-2CDC-483C-9CFF-C7865FB86694}" presName="srcNode" presStyleLbl="node1" presStyleIdx="0" presStyleCnt="7"/>
      <dgm:spPr/>
    </dgm:pt>
    <dgm:pt modelId="{A8B6C1B2-60A0-437C-9E98-95B24F76ADF5}" type="pres">
      <dgm:prSet presAssocID="{986D937A-2CDC-483C-9CFF-C7865FB86694}" presName="conn" presStyleLbl="parChTrans1D2" presStyleIdx="0" presStyleCnt="1"/>
      <dgm:spPr/>
    </dgm:pt>
    <dgm:pt modelId="{965B6055-7F67-4561-A54C-1F5F2724EA94}" type="pres">
      <dgm:prSet presAssocID="{986D937A-2CDC-483C-9CFF-C7865FB86694}" presName="extraNode" presStyleLbl="node1" presStyleIdx="0" presStyleCnt="7"/>
      <dgm:spPr/>
    </dgm:pt>
    <dgm:pt modelId="{1D03DFD2-421B-43E2-849C-65C85219C532}" type="pres">
      <dgm:prSet presAssocID="{986D937A-2CDC-483C-9CFF-C7865FB86694}" presName="dstNode" presStyleLbl="node1" presStyleIdx="0" presStyleCnt="7"/>
      <dgm:spPr/>
    </dgm:pt>
    <dgm:pt modelId="{3A4014BC-D80C-49BC-907D-DFC27C4840C8}" type="pres">
      <dgm:prSet presAssocID="{B65042E8-1666-4E56-8B2F-C7A135D19571}" presName="text_1" presStyleLbl="node1" presStyleIdx="0" presStyleCnt="7">
        <dgm:presLayoutVars>
          <dgm:bulletEnabled val="1"/>
        </dgm:presLayoutVars>
      </dgm:prSet>
      <dgm:spPr/>
    </dgm:pt>
    <dgm:pt modelId="{E7A95A7D-AFE5-44D3-AB3F-2487B1DF77CC}" type="pres">
      <dgm:prSet presAssocID="{B65042E8-1666-4E56-8B2F-C7A135D19571}" presName="accent_1" presStyleCnt="0"/>
      <dgm:spPr/>
    </dgm:pt>
    <dgm:pt modelId="{2300CD66-D5F7-4A57-8491-655387CC311F}" type="pres">
      <dgm:prSet presAssocID="{B65042E8-1666-4E56-8B2F-C7A135D19571}" presName="accentRepeatNode" presStyleLbl="solidFgAcc1" presStyleIdx="0" presStyleCnt="7"/>
      <dgm:spPr/>
    </dgm:pt>
    <dgm:pt modelId="{E0395123-D9A9-47B3-9318-8CF5BCAFAA87}" type="pres">
      <dgm:prSet presAssocID="{61790B62-F17F-47E7-B3C0-F48886A89345}" presName="text_2" presStyleLbl="node1" presStyleIdx="1" presStyleCnt="7">
        <dgm:presLayoutVars>
          <dgm:bulletEnabled val="1"/>
        </dgm:presLayoutVars>
      </dgm:prSet>
      <dgm:spPr/>
    </dgm:pt>
    <dgm:pt modelId="{EA72B661-49E7-40E8-A79A-154D8584F195}" type="pres">
      <dgm:prSet presAssocID="{61790B62-F17F-47E7-B3C0-F48886A89345}" presName="accent_2" presStyleCnt="0"/>
      <dgm:spPr/>
    </dgm:pt>
    <dgm:pt modelId="{A9736E3C-F720-45A9-B45D-63FEEF3F316B}" type="pres">
      <dgm:prSet presAssocID="{61790B62-F17F-47E7-B3C0-F48886A89345}" presName="accentRepeatNode" presStyleLbl="solidFgAcc1" presStyleIdx="1" presStyleCnt="7"/>
      <dgm:spPr/>
    </dgm:pt>
    <dgm:pt modelId="{48E83B0B-A23D-46F3-987E-EBD8DB8C1B17}" type="pres">
      <dgm:prSet presAssocID="{427FAD8A-8DA4-49CA-8166-2A6081737B9A}" presName="text_3" presStyleLbl="node1" presStyleIdx="2" presStyleCnt="7">
        <dgm:presLayoutVars>
          <dgm:bulletEnabled val="1"/>
        </dgm:presLayoutVars>
      </dgm:prSet>
      <dgm:spPr/>
    </dgm:pt>
    <dgm:pt modelId="{1EFFF4F0-B041-4793-866F-2F91A7A76E8C}" type="pres">
      <dgm:prSet presAssocID="{427FAD8A-8DA4-49CA-8166-2A6081737B9A}" presName="accent_3" presStyleCnt="0"/>
      <dgm:spPr/>
    </dgm:pt>
    <dgm:pt modelId="{5688602D-01F9-4E97-9568-EB3D27DB3783}" type="pres">
      <dgm:prSet presAssocID="{427FAD8A-8DA4-49CA-8166-2A6081737B9A}" presName="accentRepeatNode" presStyleLbl="solidFgAcc1" presStyleIdx="2" presStyleCnt="7"/>
      <dgm:spPr/>
    </dgm:pt>
    <dgm:pt modelId="{6254613A-C440-44A7-9EB6-CBFB183481FA}" type="pres">
      <dgm:prSet presAssocID="{6B17F1E8-C14C-4E68-A4B1-60A90034819F}" presName="text_4" presStyleLbl="node1" presStyleIdx="3" presStyleCnt="7">
        <dgm:presLayoutVars>
          <dgm:bulletEnabled val="1"/>
        </dgm:presLayoutVars>
      </dgm:prSet>
      <dgm:spPr/>
    </dgm:pt>
    <dgm:pt modelId="{A9A7865A-E1C1-40DF-99DF-22FF8DADFD8F}" type="pres">
      <dgm:prSet presAssocID="{6B17F1E8-C14C-4E68-A4B1-60A90034819F}" presName="accent_4" presStyleCnt="0"/>
      <dgm:spPr/>
    </dgm:pt>
    <dgm:pt modelId="{6EAB54AE-68D7-439A-90BA-409DF718D2C1}" type="pres">
      <dgm:prSet presAssocID="{6B17F1E8-C14C-4E68-A4B1-60A90034819F}" presName="accentRepeatNode" presStyleLbl="solidFgAcc1" presStyleIdx="3" presStyleCnt="7"/>
      <dgm:spPr/>
    </dgm:pt>
    <dgm:pt modelId="{6AE674C5-78B8-4308-B0B0-0FE8BE96691C}" type="pres">
      <dgm:prSet presAssocID="{06E241B9-FEB4-45A9-AEE1-C41EEC47A14E}" presName="text_5" presStyleLbl="node1" presStyleIdx="4" presStyleCnt="7">
        <dgm:presLayoutVars>
          <dgm:bulletEnabled val="1"/>
        </dgm:presLayoutVars>
      </dgm:prSet>
      <dgm:spPr/>
    </dgm:pt>
    <dgm:pt modelId="{4C3BF776-CBED-4285-BB5B-2A75963D1488}" type="pres">
      <dgm:prSet presAssocID="{06E241B9-FEB4-45A9-AEE1-C41EEC47A14E}" presName="accent_5" presStyleCnt="0"/>
      <dgm:spPr/>
    </dgm:pt>
    <dgm:pt modelId="{D0B847F9-0B38-4287-8530-B19824AEC652}" type="pres">
      <dgm:prSet presAssocID="{06E241B9-FEB4-45A9-AEE1-C41EEC47A14E}" presName="accentRepeatNode" presStyleLbl="solidFgAcc1" presStyleIdx="4" presStyleCnt="7"/>
      <dgm:spPr/>
    </dgm:pt>
    <dgm:pt modelId="{4E3542D2-EFA4-4A31-AEA6-6EDB866C7817}" type="pres">
      <dgm:prSet presAssocID="{EEFBA38D-24AA-477B-86A1-848C59045063}" presName="text_6" presStyleLbl="node1" presStyleIdx="5" presStyleCnt="7">
        <dgm:presLayoutVars>
          <dgm:bulletEnabled val="1"/>
        </dgm:presLayoutVars>
      </dgm:prSet>
      <dgm:spPr/>
    </dgm:pt>
    <dgm:pt modelId="{1CCDC25D-AC72-4D36-977C-BD38AC535FF6}" type="pres">
      <dgm:prSet presAssocID="{EEFBA38D-24AA-477B-86A1-848C59045063}" presName="accent_6" presStyleCnt="0"/>
      <dgm:spPr/>
    </dgm:pt>
    <dgm:pt modelId="{C5993949-AA7C-40D5-8BF2-09ED4540DC6C}" type="pres">
      <dgm:prSet presAssocID="{EEFBA38D-24AA-477B-86A1-848C59045063}" presName="accentRepeatNode" presStyleLbl="solidFgAcc1" presStyleIdx="5" presStyleCnt="7"/>
      <dgm:spPr/>
    </dgm:pt>
    <dgm:pt modelId="{6A5B9044-9D92-4615-8BBD-8CF1030860D3}" type="pres">
      <dgm:prSet presAssocID="{0CD0D040-7111-4415-9309-78A227EFBE7C}" presName="text_7" presStyleLbl="node1" presStyleIdx="6" presStyleCnt="7">
        <dgm:presLayoutVars>
          <dgm:bulletEnabled val="1"/>
        </dgm:presLayoutVars>
      </dgm:prSet>
      <dgm:spPr/>
    </dgm:pt>
    <dgm:pt modelId="{77893545-9FB6-4363-BF58-F5B320A8807E}" type="pres">
      <dgm:prSet presAssocID="{0CD0D040-7111-4415-9309-78A227EFBE7C}" presName="accent_7" presStyleCnt="0"/>
      <dgm:spPr/>
    </dgm:pt>
    <dgm:pt modelId="{A3219042-D8D3-4835-9CFE-D706EF91AF2E}" type="pres">
      <dgm:prSet presAssocID="{0CD0D040-7111-4415-9309-78A227EFBE7C}" presName="accentRepeatNode" presStyleLbl="solidFgAcc1" presStyleIdx="6" presStyleCnt="7"/>
      <dgm:spPr/>
    </dgm:pt>
  </dgm:ptLst>
  <dgm:cxnLst>
    <dgm:cxn modelId="{B4E67B32-071F-4E01-8A59-1DA81FF0E0ED}" srcId="{986D937A-2CDC-483C-9CFF-C7865FB86694}" destId="{06E241B9-FEB4-45A9-AEE1-C41EEC47A14E}" srcOrd="4" destOrd="0" parTransId="{0BDDC85F-48BA-4786-A6AD-491EE5AC42B7}" sibTransId="{3C224EA6-7E34-4AC5-B036-216861F5259D}"/>
    <dgm:cxn modelId="{2456365D-FB13-413D-ADCB-01010C2542AB}" type="presOf" srcId="{AFB18C4D-6511-4524-A025-D5EC5F45887C}" destId="{A8B6C1B2-60A0-437C-9E98-95B24F76ADF5}" srcOrd="0" destOrd="0" presId="urn:microsoft.com/office/officeart/2008/layout/VerticalCurvedList"/>
    <dgm:cxn modelId="{C1AD9567-9AB9-4AE2-96DE-70A5DFFAE3B7}" type="presOf" srcId="{427FAD8A-8DA4-49CA-8166-2A6081737B9A}" destId="{48E83B0B-A23D-46F3-987E-EBD8DB8C1B17}" srcOrd="0" destOrd="0" presId="urn:microsoft.com/office/officeart/2008/layout/VerticalCurvedList"/>
    <dgm:cxn modelId="{9D53E467-A261-480B-BEC9-430E8D1F299E}" type="presOf" srcId="{61790B62-F17F-47E7-B3C0-F48886A89345}" destId="{E0395123-D9A9-47B3-9318-8CF5BCAFAA87}" srcOrd="0" destOrd="0" presId="urn:microsoft.com/office/officeart/2008/layout/VerticalCurvedList"/>
    <dgm:cxn modelId="{7E90106E-B9F1-4F2D-B55A-6C2528B014CA}" srcId="{986D937A-2CDC-483C-9CFF-C7865FB86694}" destId="{6B17F1E8-C14C-4E68-A4B1-60A90034819F}" srcOrd="3" destOrd="0" parTransId="{60FEA4DE-DDDA-4BD5-942D-C5C3F2CCA57D}" sibTransId="{E8EFD10C-EE8F-4420-9167-976FAF552127}"/>
    <dgm:cxn modelId="{28BB6E6E-CB99-470E-9478-BBA0D4FF3600}" type="presOf" srcId="{06E241B9-FEB4-45A9-AEE1-C41EEC47A14E}" destId="{6AE674C5-78B8-4308-B0B0-0FE8BE96691C}" srcOrd="0" destOrd="0" presId="urn:microsoft.com/office/officeart/2008/layout/VerticalCurvedList"/>
    <dgm:cxn modelId="{99D5E253-CD30-4E8E-9DF8-35F7213AC538}" type="presOf" srcId="{EEFBA38D-24AA-477B-86A1-848C59045063}" destId="{4E3542D2-EFA4-4A31-AEA6-6EDB866C7817}" srcOrd="0" destOrd="0" presId="urn:microsoft.com/office/officeart/2008/layout/VerticalCurvedList"/>
    <dgm:cxn modelId="{E81B7B58-294C-4F48-BF5D-347C6304F982}" type="presOf" srcId="{0CD0D040-7111-4415-9309-78A227EFBE7C}" destId="{6A5B9044-9D92-4615-8BBD-8CF1030860D3}" srcOrd="0" destOrd="0" presId="urn:microsoft.com/office/officeart/2008/layout/VerticalCurvedList"/>
    <dgm:cxn modelId="{30053888-6D3D-43B6-866F-0A107D97F7DE}" type="presOf" srcId="{986D937A-2CDC-483C-9CFF-C7865FB86694}" destId="{4B3FC514-B726-4056-81CA-65421CB0160C}" srcOrd="0" destOrd="0" presId="urn:microsoft.com/office/officeart/2008/layout/VerticalCurvedList"/>
    <dgm:cxn modelId="{463FBFB8-59E6-486E-A638-F21A849454F7}" srcId="{986D937A-2CDC-483C-9CFF-C7865FB86694}" destId="{EEFBA38D-24AA-477B-86A1-848C59045063}" srcOrd="5" destOrd="0" parTransId="{F1012715-163F-40E1-ADAD-EAAB0D99D0AD}" sibTransId="{87B694AE-D1A1-490B-80CB-B8C9B49D8F0D}"/>
    <dgm:cxn modelId="{E88B19BC-63DA-496B-A895-1A9BF44B3A45}" srcId="{986D937A-2CDC-483C-9CFF-C7865FB86694}" destId="{427FAD8A-8DA4-49CA-8166-2A6081737B9A}" srcOrd="2" destOrd="0" parTransId="{98F66F79-0CBD-4081-A661-041EBE6D173A}" sibTransId="{580BCFA4-73AB-4564-A1E6-686051E51641}"/>
    <dgm:cxn modelId="{FF79B1C7-D2EE-4906-B481-B83A474A9E28}" type="presOf" srcId="{6B17F1E8-C14C-4E68-A4B1-60A90034819F}" destId="{6254613A-C440-44A7-9EB6-CBFB183481FA}" srcOrd="0" destOrd="0" presId="urn:microsoft.com/office/officeart/2008/layout/VerticalCurvedList"/>
    <dgm:cxn modelId="{440276C8-1C93-450C-85EC-0E6EEC15ECD5}" srcId="{986D937A-2CDC-483C-9CFF-C7865FB86694}" destId="{B65042E8-1666-4E56-8B2F-C7A135D19571}" srcOrd="0" destOrd="0" parTransId="{72D61EAF-8B46-46CA-B7E0-9ED8D996DDD7}" sibTransId="{AFB18C4D-6511-4524-A025-D5EC5F45887C}"/>
    <dgm:cxn modelId="{44E858CA-2D7D-4049-BAE5-41E237A4EAF7}" srcId="{986D937A-2CDC-483C-9CFF-C7865FB86694}" destId="{61790B62-F17F-47E7-B3C0-F48886A89345}" srcOrd="1" destOrd="0" parTransId="{56847D35-EE79-411E-A08D-8245A9C0A124}" sibTransId="{1D667FF6-F06A-41A7-8978-6D8D350361AE}"/>
    <dgm:cxn modelId="{39B26DCD-8D46-4791-9669-1D59F536AD0C}" type="presOf" srcId="{B65042E8-1666-4E56-8B2F-C7A135D19571}" destId="{3A4014BC-D80C-49BC-907D-DFC27C4840C8}" srcOrd="0" destOrd="0" presId="urn:microsoft.com/office/officeart/2008/layout/VerticalCurvedList"/>
    <dgm:cxn modelId="{26A163F0-4994-4685-B4BE-CA16761E93D1}" srcId="{986D937A-2CDC-483C-9CFF-C7865FB86694}" destId="{0CD0D040-7111-4415-9309-78A227EFBE7C}" srcOrd="6" destOrd="0" parTransId="{9C430AC8-6D47-4AFA-A617-32AB725B9145}" sibTransId="{55171921-2F62-4BFA-9050-C26771A36D5A}"/>
    <dgm:cxn modelId="{D5CDADD2-98D6-4F68-AE96-4A16B3117372}" type="presParOf" srcId="{4B3FC514-B726-4056-81CA-65421CB0160C}" destId="{2543B195-439B-4219-AADA-2EE6C10E7736}" srcOrd="0" destOrd="0" presId="urn:microsoft.com/office/officeart/2008/layout/VerticalCurvedList"/>
    <dgm:cxn modelId="{6B72BAC2-D99B-48A6-AA00-B7178ED03465}" type="presParOf" srcId="{2543B195-439B-4219-AADA-2EE6C10E7736}" destId="{DBCD1CCE-7053-47A0-B7E2-C02C91872CF9}" srcOrd="0" destOrd="0" presId="urn:microsoft.com/office/officeart/2008/layout/VerticalCurvedList"/>
    <dgm:cxn modelId="{0C0D2D82-DD50-4DAA-A749-35BFA7552B8C}" type="presParOf" srcId="{DBCD1CCE-7053-47A0-B7E2-C02C91872CF9}" destId="{400FA3AF-64F7-4275-BF1C-99CD842CC5BC}" srcOrd="0" destOrd="0" presId="urn:microsoft.com/office/officeart/2008/layout/VerticalCurvedList"/>
    <dgm:cxn modelId="{10896DB0-FF32-463D-8F8D-C6253524D7B2}" type="presParOf" srcId="{DBCD1CCE-7053-47A0-B7E2-C02C91872CF9}" destId="{A8B6C1B2-60A0-437C-9E98-95B24F76ADF5}" srcOrd="1" destOrd="0" presId="urn:microsoft.com/office/officeart/2008/layout/VerticalCurvedList"/>
    <dgm:cxn modelId="{03088BE7-F18F-4346-A903-BF629140AA58}" type="presParOf" srcId="{DBCD1CCE-7053-47A0-B7E2-C02C91872CF9}" destId="{965B6055-7F67-4561-A54C-1F5F2724EA94}" srcOrd="2" destOrd="0" presId="urn:microsoft.com/office/officeart/2008/layout/VerticalCurvedList"/>
    <dgm:cxn modelId="{5ABA9FAA-89E1-40F8-8238-C5F950B9C6BB}" type="presParOf" srcId="{DBCD1CCE-7053-47A0-B7E2-C02C91872CF9}" destId="{1D03DFD2-421B-43E2-849C-65C85219C532}" srcOrd="3" destOrd="0" presId="urn:microsoft.com/office/officeart/2008/layout/VerticalCurvedList"/>
    <dgm:cxn modelId="{AFDA6934-2304-403D-A755-04D2B4BAC44F}" type="presParOf" srcId="{2543B195-439B-4219-AADA-2EE6C10E7736}" destId="{3A4014BC-D80C-49BC-907D-DFC27C4840C8}" srcOrd="1" destOrd="0" presId="urn:microsoft.com/office/officeart/2008/layout/VerticalCurvedList"/>
    <dgm:cxn modelId="{427457AA-498C-4D96-BB10-8B5912065DC5}" type="presParOf" srcId="{2543B195-439B-4219-AADA-2EE6C10E7736}" destId="{E7A95A7D-AFE5-44D3-AB3F-2487B1DF77CC}" srcOrd="2" destOrd="0" presId="urn:microsoft.com/office/officeart/2008/layout/VerticalCurvedList"/>
    <dgm:cxn modelId="{E196AA1E-E8FA-4E8B-B3D7-6DDA8630321D}" type="presParOf" srcId="{E7A95A7D-AFE5-44D3-AB3F-2487B1DF77CC}" destId="{2300CD66-D5F7-4A57-8491-655387CC311F}" srcOrd="0" destOrd="0" presId="urn:microsoft.com/office/officeart/2008/layout/VerticalCurvedList"/>
    <dgm:cxn modelId="{4462E422-831B-4357-B303-E83A3367C23C}" type="presParOf" srcId="{2543B195-439B-4219-AADA-2EE6C10E7736}" destId="{E0395123-D9A9-47B3-9318-8CF5BCAFAA87}" srcOrd="3" destOrd="0" presId="urn:microsoft.com/office/officeart/2008/layout/VerticalCurvedList"/>
    <dgm:cxn modelId="{6AE427AA-31F6-434C-B904-7213F0E024EC}" type="presParOf" srcId="{2543B195-439B-4219-AADA-2EE6C10E7736}" destId="{EA72B661-49E7-40E8-A79A-154D8584F195}" srcOrd="4" destOrd="0" presId="urn:microsoft.com/office/officeart/2008/layout/VerticalCurvedList"/>
    <dgm:cxn modelId="{FD227C87-731D-4A27-A6AC-19DD28CF03FA}" type="presParOf" srcId="{EA72B661-49E7-40E8-A79A-154D8584F195}" destId="{A9736E3C-F720-45A9-B45D-63FEEF3F316B}" srcOrd="0" destOrd="0" presId="urn:microsoft.com/office/officeart/2008/layout/VerticalCurvedList"/>
    <dgm:cxn modelId="{B1E62A9D-0B0C-470A-A543-0A463989FEF6}" type="presParOf" srcId="{2543B195-439B-4219-AADA-2EE6C10E7736}" destId="{48E83B0B-A23D-46F3-987E-EBD8DB8C1B17}" srcOrd="5" destOrd="0" presId="urn:microsoft.com/office/officeart/2008/layout/VerticalCurvedList"/>
    <dgm:cxn modelId="{C9A7646C-9BFD-4A01-A3AD-FF724B3DBAF9}" type="presParOf" srcId="{2543B195-439B-4219-AADA-2EE6C10E7736}" destId="{1EFFF4F0-B041-4793-866F-2F91A7A76E8C}" srcOrd="6" destOrd="0" presId="urn:microsoft.com/office/officeart/2008/layout/VerticalCurvedList"/>
    <dgm:cxn modelId="{EB1EB4EE-2511-4D0F-AAD5-2592AE6F7E70}" type="presParOf" srcId="{1EFFF4F0-B041-4793-866F-2F91A7A76E8C}" destId="{5688602D-01F9-4E97-9568-EB3D27DB3783}" srcOrd="0" destOrd="0" presId="urn:microsoft.com/office/officeart/2008/layout/VerticalCurvedList"/>
    <dgm:cxn modelId="{9A87BC9A-BFA2-44E3-87E4-1E0387AE5588}" type="presParOf" srcId="{2543B195-439B-4219-AADA-2EE6C10E7736}" destId="{6254613A-C440-44A7-9EB6-CBFB183481FA}" srcOrd="7" destOrd="0" presId="urn:microsoft.com/office/officeart/2008/layout/VerticalCurvedList"/>
    <dgm:cxn modelId="{EAB0794C-284C-4C18-86E0-68A34A3F84CA}" type="presParOf" srcId="{2543B195-439B-4219-AADA-2EE6C10E7736}" destId="{A9A7865A-E1C1-40DF-99DF-22FF8DADFD8F}" srcOrd="8" destOrd="0" presId="urn:microsoft.com/office/officeart/2008/layout/VerticalCurvedList"/>
    <dgm:cxn modelId="{07E7FD79-889E-40D7-9FC5-3C2A2B07DB0D}" type="presParOf" srcId="{A9A7865A-E1C1-40DF-99DF-22FF8DADFD8F}" destId="{6EAB54AE-68D7-439A-90BA-409DF718D2C1}" srcOrd="0" destOrd="0" presId="urn:microsoft.com/office/officeart/2008/layout/VerticalCurvedList"/>
    <dgm:cxn modelId="{9CCA045C-D057-4D8E-8328-2961EE746B4A}" type="presParOf" srcId="{2543B195-439B-4219-AADA-2EE6C10E7736}" destId="{6AE674C5-78B8-4308-B0B0-0FE8BE96691C}" srcOrd="9" destOrd="0" presId="urn:microsoft.com/office/officeart/2008/layout/VerticalCurvedList"/>
    <dgm:cxn modelId="{5D2F5FEE-2524-447E-A479-191E1AF65530}" type="presParOf" srcId="{2543B195-439B-4219-AADA-2EE6C10E7736}" destId="{4C3BF776-CBED-4285-BB5B-2A75963D1488}" srcOrd="10" destOrd="0" presId="urn:microsoft.com/office/officeart/2008/layout/VerticalCurvedList"/>
    <dgm:cxn modelId="{BF2C17A2-8B3B-4DE1-AB41-1378BF617E4F}" type="presParOf" srcId="{4C3BF776-CBED-4285-BB5B-2A75963D1488}" destId="{D0B847F9-0B38-4287-8530-B19824AEC652}" srcOrd="0" destOrd="0" presId="urn:microsoft.com/office/officeart/2008/layout/VerticalCurvedList"/>
    <dgm:cxn modelId="{B64EC8B5-4EA5-4005-A2E8-7A7CFA5A7959}" type="presParOf" srcId="{2543B195-439B-4219-AADA-2EE6C10E7736}" destId="{4E3542D2-EFA4-4A31-AEA6-6EDB866C7817}" srcOrd="11" destOrd="0" presId="urn:microsoft.com/office/officeart/2008/layout/VerticalCurvedList"/>
    <dgm:cxn modelId="{46403FC5-A70E-4DA6-8F6F-5FC87160AC72}" type="presParOf" srcId="{2543B195-439B-4219-AADA-2EE6C10E7736}" destId="{1CCDC25D-AC72-4D36-977C-BD38AC535FF6}" srcOrd="12" destOrd="0" presId="urn:microsoft.com/office/officeart/2008/layout/VerticalCurvedList"/>
    <dgm:cxn modelId="{F1040144-3D36-4A95-A48C-AF641E8037B0}" type="presParOf" srcId="{1CCDC25D-AC72-4D36-977C-BD38AC535FF6}" destId="{C5993949-AA7C-40D5-8BF2-09ED4540DC6C}" srcOrd="0" destOrd="0" presId="urn:microsoft.com/office/officeart/2008/layout/VerticalCurvedList"/>
    <dgm:cxn modelId="{FB1E5F5F-1106-4FEC-BC00-92C69965934D}" type="presParOf" srcId="{2543B195-439B-4219-AADA-2EE6C10E7736}" destId="{6A5B9044-9D92-4615-8BBD-8CF1030860D3}" srcOrd="13" destOrd="0" presId="urn:microsoft.com/office/officeart/2008/layout/VerticalCurvedList"/>
    <dgm:cxn modelId="{CB48D515-35D1-4D41-9C75-E04278C479EF}" type="presParOf" srcId="{2543B195-439B-4219-AADA-2EE6C10E7736}" destId="{77893545-9FB6-4363-BF58-F5B320A8807E}" srcOrd="14" destOrd="0" presId="urn:microsoft.com/office/officeart/2008/layout/VerticalCurvedList"/>
    <dgm:cxn modelId="{84F60559-E5E8-4953-BE48-C8C63D6B5220}" type="presParOf" srcId="{77893545-9FB6-4363-BF58-F5B320A8807E}" destId="{A3219042-D8D3-4835-9CFE-D706EF91AF2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0752E-23C2-43F2-A310-69277257F503}">
      <dsp:nvSpPr>
        <dsp:cNvPr id="0" name=""/>
        <dsp:cNvSpPr/>
      </dsp:nvSpPr>
      <dsp:spPr>
        <a:xfrm>
          <a:off x="2752" y="1505003"/>
          <a:ext cx="3353328" cy="134133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AU" altLang="en-US" sz="2200" kern="1200" dirty="0"/>
            <a:t>Can’t reveal your sexual orientation</a:t>
          </a:r>
          <a:endParaRPr lang="en-AU" sz="2200" kern="1200" dirty="0"/>
        </a:p>
      </dsp:txBody>
      <dsp:txXfrm>
        <a:off x="673418" y="1505003"/>
        <a:ext cx="2011997" cy="1341331"/>
      </dsp:txXfrm>
    </dsp:sp>
    <dsp:sp modelId="{BDF0FCA2-79D5-40C8-B329-443C05E98891}">
      <dsp:nvSpPr>
        <dsp:cNvPr id="0" name=""/>
        <dsp:cNvSpPr/>
      </dsp:nvSpPr>
      <dsp:spPr>
        <a:xfrm>
          <a:off x="3020748" y="1505003"/>
          <a:ext cx="3353328" cy="134133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AU" altLang="en-US" sz="2200" kern="1200" dirty="0"/>
            <a:t>Can’t reveal the gender of the person you are talking about</a:t>
          </a:r>
        </a:p>
      </dsp:txBody>
      <dsp:txXfrm>
        <a:off x="3691414" y="1505003"/>
        <a:ext cx="2011997" cy="1341331"/>
      </dsp:txXfrm>
    </dsp:sp>
    <dsp:sp modelId="{316E42A6-52D7-4960-A330-EE5950BE5C37}">
      <dsp:nvSpPr>
        <dsp:cNvPr id="0" name=""/>
        <dsp:cNvSpPr/>
      </dsp:nvSpPr>
      <dsp:spPr>
        <a:xfrm>
          <a:off x="6038743" y="1505003"/>
          <a:ext cx="3353328" cy="134133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AU" altLang="en-US" sz="2200" kern="1200" dirty="0"/>
            <a:t>Can’t lie</a:t>
          </a:r>
        </a:p>
      </dsp:txBody>
      <dsp:txXfrm>
        <a:off x="6709409" y="1505003"/>
        <a:ext cx="2011997" cy="13413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40669-E080-4C42-A751-2FB79BA90057}">
      <dsp:nvSpPr>
        <dsp:cNvPr id="0" name=""/>
        <dsp:cNvSpPr/>
      </dsp:nvSpPr>
      <dsp:spPr>
        <a:xfrm>
          <a:off x="0" y="2626263"/>
          <a:ext cx="9394825" cy="17231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AU" sz="3300" kern="1200" dirty="0"/>
            <a:t>LGBT+ inclusion is not…</a:t>
          </a:r>
        </a:p>
      </dsp:txBody>
      <dsp:txXfrm>
        <a:off x="0" y="2626263"/>
        <a:ext cx="9394825" cy="930480"/>
      </dsp:txXfrm>
    </dsp:sp>
    <dsp:sp modelId="{9176D0A7-0EA9-4137-9335-172A8794B1A1}">
      <dsp:nvSpPr>
        <dsp:cNvPr id="0" name=""/>
        <dsp:cNvSpPr/>
      </dsp:nvSpPr>
      <dsp:spPr>
        <a:xfrm>
          <a:off x="4587" y="3522281"/>
          <a:ext cx="1564275"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About beliefs</a:t>
          </a:r>
        </a:p>
      </dsp:txBody>
      <dsp:txXfrm>
        <a:off x="4587" y="3522281"/>
        <a:ext cx="1564275" cy="792631"/>
      </dsp:txXfrm>
    </dsp:sp>
    <dsp:sp modelId="{7DE7FCE6-6FD3-4AEF-80D8-5FF84485768E}">
      <dsp:nvSpPr>
        <dsp:cNvPr id="0" name=""/>
        <dsp:cNvSpPr/>
      </dsp:nvSpPr>
      <dsp:spPr>
        <a:xfrm>
          <a:off x="1568862" y="3522281"/>
          <a:ext cx="1564275"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Changing personal values</a:t>
          </a:r>
        </a:p>
      </dsp:txBody>
      <dsp:txXfrm>
        <a:off x="1568862" y="3522281"/>
        <a:ext cx="1564275" cy="792631"/>
      </dsp:txXfrm>
    </dsp:sp>
    <dsp:sp modelId="{1A1D5654-B6D6-44ED-919D-0F7FDE63C9F8}">
      <dsp:nvSpPr>
        <dsp:cNvPr id="0" name=""/>
        <dsp:cNvSpPr/>
      </dsp:nvSpPr>
      <dsp:spPr>
        <a:xfrm>
          <a:off x="3133137" y="3522281"/>
          <a:ext cx="1564275"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Exclusive</a:t>
          </a:r>
        </a:p>
      </dsp:txBody>
      <dsp:txXfrm>
        <a:off x="3133137" y="3522281"/>
        <a:ext cx="1564275" cy="792631"/>
      </dsp:txXfrm>
    </dsp:sp>
    <dsp:sp modelId="{EBB25190-452C-4CC4-8E61-0392506FE2A4}">
      <dsp:nvSpPr>
        <dsp:cNvPr id="0" name=""/>
        <dsp:cNvSpPr/>
      </dsp:nvSpPr>
      <dsp:spPr>
        <a:xfrm>
          <a:off x="4697412" y="3522281"/>
          <a:ext cx="1564275"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Valuing one diverse group over another</a:t>
          </a:r>
        </a:p>
      </dsp:txBody>
      <dsp:txXfrm>
        <a:off x="4697412" y="3522281"/>
        <a:ext cx="1564275" cy="792631"/>
      </dsp:txXfrm>
    </dsp:sp>
    <dsp:sp modelId="{C22B3F2F-6C1B-4D19-9366-1201E74C8A14}">
      <dsp:nvSpPr>
        <dsp:cNvPr id="0" name=""/>
        <dsp:cNvSpPr/>
      </dsp:nvSpPr>
      <dsp:spPr>
        <a:xfrm>
          <a:off x="6261687" y="3522281"/>
          <a:ext cx="1564275"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Tolerating behaviours that are damaging to individuals</a:t>
          </a:r>
        </a:p>
      </dsp:txBody>
      <dsp:txXfrm>
        <a:off x="6261687" y="3522281"/>
        <a:ext cx="1564275" cy="792631"/>
      </dsp:txXfrm>
    </dsp:sp>
    <dsp:sp modelId="{3A691B9B-6B70-4E7D-A5E8-4CBA37C0CACB}">
      <dsp:nvSpPr>
        <dsp:cNvPr id="0" name=""/>
        <dsp:cNvSpPr/>
      </dsp:nvSpPr>
      <dsp:spPr>
        <a:xfrm>
          <a:off x="7825962" y="3522281"/>
          <a:ext cx="1564275"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br>
            <a:rPr lang="en-AU" sz="1000" kern="1200" dirty="0"/>
          </a:br>
          <a:r>
            <a:rPr lang="en-AU" sz="1000" kern="1200" dirty="0"/>
            <a:t>Forcing people to come out</a:t>
          </a:r>
        </a:p>
      </dsp:txBody>
      <dsp:txXfrm>
        <a:off x="7825962" y="3522281"/>
        <a:ext cx="1564275" cy="792631"/>
      </dsp:txXfrm>
    </dsp:sp>
    <dsp:sp modelId="{C93F0223-F764-42E8-BB32-5FFD505D8154}">
      <dsp:nvSpPr>
        <dsp:cNvPr id="0" name=""/>
        <dsp:cNvSpPr/>
      </dsp:nvSpPr>
      <dsp:spPr>
        <a:xfrm rot="10800000">
          <a:off x="0" y="1962"/>
          <a:ext cx="9394825" cy="2650147"/>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AU" sz="3300" kern="1200" dirty="0"/>
            <a:t>LGBT+ inclusion is…</a:t>
          </a:r>
        </a:p>
      </dsp:txBody>
      <dsp:txXfrm rot="-10800000">
        <a:off x="0" y="1962"/>
        <a:ext cx="9394825" cy="930201"/>
      </dsp:txXfrm>
    </dsp:sp>
    <dsp:sp modelId="{255ECB9F-462C-41F0-854E-68839E652518}">
      <dsp:nvSpPr>
        <dsp:cNvPr id="0" name=""/>
        <dsp:cNvSpPr/>
      </dsp:nvSpPr>
      <dsp:spPr>
        <a:xfrm>
          <a:off x="4587" y="932163"/>
          <a:ext cx="1564275" cy="79239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About behaviour</a:t>
          </a:r>
        </a:p>
      </dsp:txBody>
      <dsp:txXfrm>
        <a:off x="4587" y="932163"/>
        <a:ext cx="1564275" cy="792394"/>
      </dsp:txXfrm>
    </dsp:sp>
    <dsp:sp modelId="{8992DF9A-A448-43F9-992A-77C2660C3FFF}">
      <dsp:nvSpPr>
        <dsp:cNvPr id="0" name=""/>
        <dsp:cNvSpPr/>
      </dsp:nvSpPr>
      <dsp:spPr>
        <a:xfrm>
          <a:off x="1568862" y="932163"/>
          <a:ext cx="1564275" cy="79239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Providing awareness</a:t>
          </a:r>
        </a:p>
      </dsp:txBody>
      <dsp:txXfrm>
        <a:off x="1568862" y="932163"/>
        <a:ext cx="1564275" cy="792394"/>
      </dsp:txXfrm>
    </dsp:sp>
    <dsp:sp modelId="{680BC368-62BA-4087-A2D5-C4B16CCA8857}">
      <dsp:nvSpPr>
        <dsp:cNvPr id="0" name=""/>
        <dsp:cNvSpPr/>
      </dsp:nvSpPr>
      <dsp:spPr>
        <a:xfrm>
          <a:off x="3133137" y="932163"/>
          <a:ext cx="1564275" cy="79239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Inclusive</a:t>
          </a:r>
        </a:p>
      </dsp:txBody>
      <dsp:txXfrm>
        <a:off x="3133137" y="932163"/>
        <a:ext cx="1564275" cy="792394"/>
      </dsp:txXfrm>
    </dsp:sp>
    <dsp:sp modelId="{C884D5EF-95DC-47BA-8C44-92EA661F9FBE}">
      <dsp:nvSpPr>
        <dsp:cNvPr id="0" name=""/>
        <dsp:cNvSpPr/>
      </dsp:nvSpPr>
      <dsp:spPr>
        <a:xfrm>
          <a:off x="4697412" y="932163"/>
          <a:ext cx="1564275" cy="79239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Demonstrating organisational values of inclusion across all diverse groups</a:t>
          </a:r>
        </a:p>
      </dsp:txBody>
      <dsp:txXfrm>
        <a:off x="4697412" y="932163"/>
        <a:ext cx="1564275" cy="792394"/>
      </dsp:txXfrm>
    </dsp:sp>
    <dsp:sp modelId="{A59B82FF-61AA-48E5-A337-BB6B5D900BFA}">
      <dsp:nvSpPr>
        <dsp:cNvPr id="0" name=""/>
        <dsp:cNvSpPr/>
      </dsp:nvSpPr>
      <dsp:spPr>
        <a:xfrm>
          <a:off x="6261687" y="932163"/>
          <a:ext cx="1564275" cy="79239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Creating a safe environment</a:t>
          </a:r>
        </a:p>
      </dsp:txBody>
      <dsp:txXfrm>
        <a:off x="6261687" y="932163"/>
        <a:ext cx="1564275" cy="792394"/>
      </dsp:txXfrm>
    </dsp:sp>
    <dsp:sp modelId="{CBE23323-99CC-48DC-9A25-D1E74E40B7B1}">
      <dsp:nvSpPr>
        <dsp:cNvPr id="0" name=""/>
        <dsp:cNvSpPr/>
      </dsp:nvSpPr>
      <dsp:spPr>
        <a:xfrm>
          <a:off x="7825962" y="932163"/>
          <a:ext cx="1564275" cy="79239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AU" sz="1000" kern="1200" dirty="0"/>
            <a:t>Creating an inclusive culture for all LGBTI people regardless of whether or not they are ‘out’</a:t>
          </a:r>
        </a:p>
      </dsp:txBody>
      <dsp:txXfrm>
        <a:off x="7825962" y="932163"/>
        <a:ext cx="1564275" cy="7923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6C1B2-60A0-437C-9E98-95B24F76ADF5}">
      <dsp:nvSpPr>
        <dsp:cNvPr id="0" name=""/>
        <dsp:cNvSpPr/>
      </dsp:nvSpPr>
      <dsp:spPr>
        <a:xfrm>
          <a:off x="-4917790" y="-753830"/>
          <a:ext cx="5858998" cy="5858998"/>
        </a:xfrm>
        <a:prstGeom prst="blockArc">
          <a:avLst>
            <a:gd name="adj1" fmla="val 18900000"/>
            <a:gd name="adj2" fmla="val 2700000"/>
            <a:gd name="adj3" fmla="val 369"/>
          </a:avLst>
        </a:pr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4014BC-D80C-49BC-907D-DFC27C4840C8}">
      <dsp:nvSpPr>
        <dsp:cNvPr id="0" name=""/>
        <dsp:cNvSpPr/>
      </dsp:nvSpPr>
      <dsp:spPr>
        <a:xfrm>
          <a:off x="305246" y="197811"/>
          <a:ext cx="9031488" cy="395449"/>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AU" sz="2000" kern="1200"/>
            <a:t>We don’t have a problem here – no complaints</a:t>
          </a:r>
          <a:endParaRPr lang="en-AU" sz="2000" kern="1200" dirty="0"/>
        </a:p>
      </dsp:txBody>
      <dsp:txXfrm>
        <a:off x="305246" y="197811"/>
        <a:ext cx="9031488" cy="395449"/>
      </dsp:txXfrm>
    </dsp:sp>
    <dsp:sp modelId="{2300CD66-D5F7-4A57-8491-655387CC311F}">
      <dsp:nvSpPr>
        <dsp:cNvPr id="0" name=""/>
        <dsp:cNvSpPr/>
      </dsp:nvSpPr>
      <dsp:spPr>
        <a:xfrm>
          <a:off x="58090" y="148380"/>
          <a:ext cx="494311" cy="494311"/>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395123-D9A9-47B3-9318-8CF5BCAFAA87}">
      <dsp:nvSpPr>
        <dsp:cNvPr id="0" name=""/>
        <dsp:cNvSpPr/>
      </dsp:nvSpPr>
      <dsp:spPr>
        <a:xfrm>
          <a:off x="663361" y="791334"/>
          <a:ext cx="8673373" cy="395449"/>
        </a:xfrm>
        <a:prstGeom prst="rect">
          <a:avLst/>
        </a:prstGeom>
        <a:solidFill>
          <a:schemeClr val="accent3">
            <a:shade val="80000"/>
            <a:hueOff val="50312"/>
            <a:satOff val="1027"/>
            <a:lumOff val="40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AU" sz="2000" kern="1200"/>
            <a:t>Sexual orientation – not a public issue</a:t>
          </a:r>
          <a:endParaRPr lang="en-AU" sz="2000" kern="1200" dirty="0"/>
        </a:p>
      </dsp:txBody>
      <dsp:txXfrm>
        <a:off x="663361" y="791334"/>
        <a:ext cx="8673373" cy="395449"/>
      </dsp:txXfrm>
    </dsp:sp>
    <dsp:sp modelId="{A9736E3C-F720-45A9-B45D-63FEEF3F316B}">
      <dsp:nvSpPr>
        <dsp:cNvPr id="0" name=""/>
        <dsp:cNvSpPr/>
      </dsp:nvSpPr>
      <dsp:spPr>
        <a:xfrm>
          <a:off x="416205" y="741903"/>
          <a:ext cx="494311" cy="494311"/>
        </a:xfrm>
        <a:prstGeom prst="ellipse">
          <a:avLst/>
        </a:prstGeom>
        <a:solidFill>
          <a:schemeClr val="lt1">
            <a:hueOff val="0"/>
            <a:satOff val="0"/>
            <a:lumOff val="0"/>
            <a:alphaOff val="0"/>
          </a:schemeClr>
        </a:solidFill>
        <a:ln w="12700" cap="flat" cmpd="sng" algn="ctr">
          <a:solidFill>
            <a:schemeClr val="accent3">
              <a:shade val="80000"/>
              <a:hueOff val="50312"/>
              <a:satOff val="1027"/>
              <a:lumOff val="40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E83B0B-A23D-46F3-987E-EBD8DB8C1B17}">
      <dsp:nvSpPr>
        <dsp:cNvPr id="0" name=""/>
        <dsp:cNvSpPr/>
      </dsp:nvSpPr>
      <dsp:spPr>
        <a:xfrm>
          <a:off x="859606" y="1384421"/>
          <a:ext cx="8477127" cy="395449"/>
        </a:xfrm>
        <a:prstGeom prst="rect">
          <a:avLst/>
        </a:prstGeom>
        <a:solidFill>
          <a:schemeClr val="accent3">
            <a:shade val="80000"/>
            <a:hueOff val="100623"/>
            <a:satOff val="2053"/>
            <a:lumOff val="80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AU" sz="2000" kern="1200"/>
            <a:t>We don’t get any complaints</a:t>
          </a:r>
          <a:endParaRPr lang="en-AU" sz="2000" kern="1200" dirty="0"/>
        </a:p>
      </dsp:txBody>
      <dsp:txXfrm>
        <a:off x="859606" y="1384421"/>
        <a:ext cx="8477127" cy="395449"/>
      </dsp:txXfrm>
    </dsp:sp>
    <dsp:sp modelId="{5688602D-01F9-4E97-9568-EB3D27DB3783}">
      <dsp:nvSpPr>
        <dsp:cNvPr id="0" name=""/>
        <dsp:cNvSpPr/>
      </dsp:nvSpPr>
      <dsp:spPr>
        <a:xfrm>
          <a:off x="612450" y="1334990"/>
          <a:ext cx="494311" cy="494311"/>
        </a:xfrm>
        <a:prstGeom prst="ellipse">
          <a:avLst/>
        </a:prstGeom>
        <a:solidFill>
          <a:schemeClr val="lt1">
            <a:hueOff val="0"/>
            <a:satOff val="0"/>
            <a:lumOff val="0"/>
            <a:alphaOff val="0"/>
          </a:schemeClr>
        </a:solidFill>
        <a:ln w="12700" cap="flat" cmpd="sng" algn="ctr">
          <a:solidFill>
            <a:schemeClr val="accent3">
              <a:shade val="80000"/>
              <a:hueOff val="100623"/>
              <a:satOff val="2053"/>
              <a:lumOff val="801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54613A-C440-44A7-9EB6-CBFB183481FA}">
      <dsp:nvSpPr>
        <dsp:cNvPr id="0" name=""/>
        <dsp:cNvSpPr/>
      </dsp:nvSpPr>
      <dsp:spPr>
        <a:xfrm>
          <a:off x="922266" y="1977944"/>
          <a:ext cx="8414468" cy="395449"/>
        </a:xfrm>
        <a:prstGeom prst="rect">
          <a:avLst/>
        </a:prstGeom>
        <a:solidFill>
          <a:schemeClr val="accent3">
            <a:shade val="80000"/>
            <a:hueOff val="150935"/>
            <a:satOff val="3080"/>
            <a:lumOff val="120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AU" sz="2000" kern="1200" dirty="0"/>
            <a:t>We don’t have enough LGBT+ people in our community</a:t>
          </a:r>
        </a:p>
      </dsp:txBody>
      <dsp:txXfrm>
        <a:off x="922266" y="1977944"/>
        <a:ext cx="8414468" cy="395449"/>
      </dsp:txXfrm>
    </dsp:sp>
    <dsp:sp modelId="{6EAB54AE-68D7-439A-90BA-409DF718D2C1}">
      <dsp:nvSpPr>
        <dsp:cNvPr id="0" name=""/>
        <dsp:cNvSpPr/>
      </dsp:nvSpPr>
      <dsp:spPr>
        <a:xfrm>
          <a:off x="675110" y="1928513"/>
          <a:ext cx="494311" cy="494311"/>
        </a:xfrm>
        <a:prstGeom prst="ellipse">
          <a:avLst/>
        </a:prstGeom>
        <a:solidFill>
          <a:schemeClr val="lt1">
            <a:hueOff val="0"/>
            <a:satOff val="0"/>
            <a:lumOff val="0"/>
            <a:alphaOff val="0"/>
          </a:schemeClr>
        </a:solidFill>
        <a:ln w="12700" cap="flat" cmpd="sng" algn="ctr">
          <a:solidFill>
            <a:schemeClr val="accent3">
              <a:shade val="80000"/>
              <a:hueOff val="150935"/>
              <a:satOff val="3080"/>
              <a:lumOff val="12016"/>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E674C5-78B8-4308-B0B0-0FE8BE96691C}">
      <dsp:nvSpPr>
        <dsp:cNvPr id="0" name=""/>
        <dsp:cNvSpPr/>
      </dsp:nvSpPr>
      <dsp:spPr>
        <a:xfrm>
          <a:off x="859606" y="2571466"/>
          <a:ext cx="8477127" cy="395449"/>
        </a:xfrm>
        <a:prstGeom prst="rect">
          <a:avLst/>
        </a:prstGeom>
        <a:solidFill>
          <a:schemeClr val="accent3">
            <a:shade val="80000"/>
            <a:hueOff val="201246"/>
            <a:satOff val="4107"/>
            <a:lumOff val="160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AU" sz="2000" kern="1200"/>
            <a:t>We are raising one group above all others</a:t>
          </a:r>
          <a:endParaRPr lang="en-AU" sz="2000" kern="1200" dirty="0"/>
        </a:p>
      </dsp:txBody>
      <dsp:txXfrm>
        <a:off x="859606" y="2571466"/>
        <a:ext cx="8477127" cy="395449"/>
      </dsp:txXfrm>
    </dsp:sp>
    <dsp:sp modelId="{D0B847F9-0B38-4287-8530-B19824AEC652}">
      <dsp:nvSpPr>
        <dsp:cNvPr id="0" name=""/>
        <dsp:cNvSpPr/>
      </dsp:nvSpPr>
      <dsp:spPr>
        <a:xfrm>
          <a:off x="612450" y="2522035"/>
          <a:ext cx="494311" cy="494311"/>
        </a:xfrm>
        <a:prstGeom prst="ellipse">
          <a:avLst/>
        </a:prstGeom>
        <a:solidFill>
          <a:schemeClr val="lt1">
            <a:hueOff val="0"/>
            <a:satOff val="0"/>
            <a:lumOff val="0"/>
            <a:alphaOff val="0"/>
          </a:schemeClr>
        </a:solidFill>
        <a:ln w="12700" cap="flat" cmpd="sng" algn="ctr">
          <a:solidFill>
            <a:schemeClr val="accent3">
              <a:shade val="80000"/>
              <a:hueOff val="201246"/>
              <a:satOff val="4107"/>
              <a:lumOff val="16021"/>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3542D2-EFA4-4A31-AEA6-6EDB866C7817}">
      <dsp:nvSpPr>
        <dsp:cNvPr id="0" name=""/>
        <dsp:cNvSpPr/>
      </dsp:nvSpPr>
      <dsp:spPr>
        <a:xfrm>
          <a:off x="663361" y="3164554"/>
          <a:ext cx="8673373" cy="395449"/>
        </a:xfrm>
        <a:prstGeom prst="rect">
          <a:avLst/>
        </a:prstGeom>
        <a:solidFill>
          <a:schemeClr val="accent3">
            <a:shade val="80000"/>
            <a:hueOff val="251558"/>
            <a:satOff val="5133"/>
            <a:lumOff val="200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AU" sz="2000" kern="1200"/>
            <a:t>Political correctness gone mad</a:t>
          </a:r>
          <a:endParaRPr lang="en-AU" sz="2000" kern="1200" dirty="0"/>
        </a:p>
      </dsp:txBody>
      <dsp:txXfrm>
        <a:off x="663361" y="3164554"/>
        <a:ext cx="8673373" cy="395449"/>
      </dsp:txXfrm>
    </dsp:sp>
    <dsp:sp modelId="{C5993949-AA7C-40D5-8BF2-09ED4540DC6C}">
      <dsp:nvSpPr>
        <dsp:cNvPr id="0" name=""/>
        <dsp:cNvSpPr/>
      </dsp:nvSpPr>
      <dsp:spPr>
        <a:xfrm>
          <a:off x="416205" y="3115122"/>
          <a:ext cx="494311" cy="494311"/>
        </a:xfrm>
        <a:prstGeom prst="ellipse">
          <a:avLst/>
        </a:prstGeom>
        <a:solidFill>
          <a:schemeClr val="lt1">
            <a:hueOff val="0"/>
            <a:satOff val="0"/>
            <a:lumOff val="0"/>
            <a:alphaOff val="0"/>
          </a:schemeClr>
        </a:solidFill>
        <a:ln w="12700" cap="flat" cmpd="sng" algn="ctr">
          <a:solidFill>
            <a:schemeClr val="accent3">
              <a:shade val="80000"/>
              <a:hueOff val="251558"/>
              <a:satOff val="5133"/>
              <a:lumOff val="20026"/>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5B9044-9D92-4615-8BBD-8CF1030860D3}">
      <dsp:nvSpPr>
        <dsp:cNvPr id="0" name=""/>
        <dsp:cNvSpPr/>
      </dsp:nvSpPr>
      <dsp:spPr>
        <a:xfrm>
          <a:off x="305246" y="3758076"/>
          <a:ext cx="9031488" cy="395449"/>
        </a:xfrm>
        <a:prstGeom prst="rect">
          <a:avLst/>
        </a:prstGeom>
        <a:solidFill>
          <a:schemeClr val="accent3">
            <a:shade val="80000"/>
            <a:hueOff val="301870"/>
            <a:satOff val="6160"/>
            <a:lumOff val="240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n-AU" sz="2000" kern="1200"/>
            <a:t>Is it really necessary?</a:t>
          </a:r>
          <a:endParaRPr lang="en-AU" sz="2000" kern="1200" dirty="0"/>
        </a:p>
      </dsp:txBody>
      <dsp:txXfrm>
        <a:off x="305246" y="3758076"/>
        <a:ext cx="9031488" cy="395449"/>
      </dsp:txXfrm>
    </dsp:sp>
    <dsp:sp modelId="{A3219042-D8D3-4835-9CFE-D706EF91AF2E}">
      <dsp:nvSpPr>
        <dsp:cNvPr id="0" name=""/>
        <dsp:cNvSpPr/>
      </dsp:nvSpPr>
      <dsp:spPr>
        <a:xfrm>
          <a:off x="58090" y="3708645"/>
          <a:ext cx="494311" cy="494311"/>
        </a:xfrm>
        <a:prstGeom prst="ellipse">
          <a:avLst/>
        </a:prstGeom>
        <a:solidFill>
          <a:schemeClr val="lt1">
            <a:hueOff val="0"/>
            <a:satOff val="0"/>
            <a:lumOff val="0"/>
            <a:alphaOff val="0"/>
          </a:schemeClr>
        </a:solidFill>
        <a:ln w="12700" cap="flat" cmpd="sng" algn="ctr">
          <a:solidFill>
            <a:schemeClr val="accent3">
              <a:shade val="80000"/>
              <a:hueOff val="301870"/>
              <a:satOff val="6160"/>
              <a:lumOff val="24031"/>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4AFB63-DBD5-514B-AC40-8542431859EF}" type="datetimeFigureOut">
              <a:rPr lang="en-US" smtClean="0"/>
              <a:pPr/>
              <a:t>10/7/2020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F158C-14AD-2D49-BA7A-5544BBAE8D8C}" type="slidenum">
              <a:rPr lang="en-US" smtClean="0"/>
              <a:pPr/>
              <a:t>‹#›</a:t>
            </a:fld>
            <a:endParaRPr lang="en-US"/>
          </a:p>
        </p:txBody>
      </p:sp>
    </p:spTree>
    <p:extLst>
      <p:ext uri="{BB962C8B-B14F-4D97-AF65-F5344CB8AC3E}">
        <p14:creationId xmlns:p14="http://schemas.microsoft.com/office/powerpoint/2010/main" val="70698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Presenter to introduce themselves,</a:t>
            </a:r>
            <a:r>
              <a:rPr lang="en-US" baseline="0" dirty="0"/>
              <a:t> if hasn’t already.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Acknowledgment: </a:t>
            </a:r>
            <a:r>
              <a:rPr lang="en-AU" sz="1200" b="0" i="0" kern="1200" dirty="0">
                <a:solidFill>
                  <a:schemeClr val="tx1"/>
                </a:solidFill>
                <a:effectLst/>
                <a:latin typeface="+mn-lt"/>
                <a:ea typeface="+mn-ea"/>
                <a:cs typeface="+mn-cs"/>
              </a:rPr>
              <a:t>I acknowledge the Traditional Owners of the land on which we are meeting. I pay my respects to their Elders, past and present, and the Aboriginal Elders of other communities who may be here today.</a:t>
            </a:r>
            <a:r>
              <a:rPr lang="en-AU" sz="1200" b="0" i="0" kern="1200" baseline="0" dirty="0">
                <a:solidFill>
                  <a:schemeClr val="tx1"/>
                </a:solidFill>
                <a:effectLst/>
                <a:latin typeface="+mn-lt"/>
                <a:ea typeface="+mn-ea"/>
                <a:cs typeface="+mn-cs"/>
              </a:rPr>
              <a:t> </a:t>
            </a:r>
            <a:r>
              <a:rPr lang="en-AU" baseline="0" dirty="0"/>
              <a:t>I also acknowledge my elders, the elders of the LGBT+ community, without whom and without whose activism, the recognition and acceptance the LGBT+ community experiences today would not be a reality.</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Safe environment – no dumb questions. Ask anything, say anything in this session. The aim is for you to walk away feeling comfortable to speak to others about LGBT+ inclusion.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blue slides indicate an activity or audience participation, white slides are content.</a:t>
            </a:r>
            <a:endParaRPr lang="en-US" dirty="0"/>
          </a:p>
        </p:txBody>
      </p:sp>
      <p:sp>
        <p:nvSpPr>
          <p:cNvPr id="4" name="Slide Number Placeholder 3"/>
          <p:cNvSpPr>
            <a:spLocks noGrp="1"/>
          </p:cNvSpPr>
          <p:nvPr>
            <p:ph type="sldNum" sz="quarter" idx="10"/>
          </p:nvPr>
        </p:nvSpPr>
        <p:spPr/>
        <p:txBody>
          <a:bodyPr/>
          <a:lstStyle/>
          <a:p>
            <a:fld id="{965F158C-14AD-2D49-BA7A-5544BBAE8D8C}" type="slidenum">
              <a:rPr lang="en-US" smtClean="0"/>
              <a:pPr/>
              <a:t>1</a:t>
            </a:fld>
            <a:endParaRPr lang="en-US"/>
          </a:p>
        </p:txBody>
      </p:sp>
    </p:spTree>
    <p:extLst>
      <p:ext uri="{BB962C8B-B14F-4D97-AF65-F5344CB8AC3E}">
        <p14:creationId xmlns:p14="http://schemas.microsoft.com/office/powerpoint/2010/main" val="338650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However this isn’t the case. This is all a bit more of a “spectrum” that I’d like to explore in a little more detail.</a:t>
            </a:r>
          </a:p>
        </p:txBody>
      </p:sp>
      <p:sp>
        <p:nvSpPr>
          <p:cNvPr id="4" name="Slide Number Placeholder 3"/>
          <p:cNvSpPr>
            <a:spLocks noGrp="1"/>
          </p:cNvSpPr>
          <p:nvPr>
            <p:ph type="sldNum" sz="quarter" idx="5"/>
          </p:nvPr>
        </p:nvSpPr>
        <p:spPr/>
        <p:txBody>
          <a:bodyPr/>
          <a:lstStyle/>
          <a:p>
            <a:fld id="{965F158C-14AD-2D49-BA7A-5544BBAE8D8C}" type="slidenum">
              <a:rPr lang="en-US" smtClean="0"/>
              <a:pPr/>
              <a:t>10</a:t>
            </a:fld>
            <a:endParaRPr lang="en-US"/>
          </a:p>
        </p:txBody>
      </p:sp>
    </p:spTree>
    <p:extLst>
      <p:ext uri="{BB962C8B-B14F-4D97-AF65-F5344CB8AC3E}">
        <p14:creationId xmlns:p14="http://schemas.microsoft.com/office/powerpoint/2010/main" val="3407004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Intersex – think of gentles or anatomy. Intersex is the physical body and biology; nothing else. Could be physical or hormonal.</a:t>
            </a:r>
          </a:p>
          <a:p>
            <a:endParaRPr lang="en-AU" dirty="0"/>
          </a:p>
          <a:p>
            <a:r>
              <a:rPr lang="en-AU" dirty="0"/>
              <a:t>An estimated 1.7% of the population is thought to be intersex. The same percentage of the population has red hair.</a:t>
            </a:r>
          </a:p>
          <a:p>
            <a:endParaRPr lang="en-AU" dirty="0"/>
          </a:p>
          <a:p>
            <a:r>
              <a:rPr lang="en-AU" dirty="0"/>
              <a:t>40 kinds of intersex traits.</a:t>
            </a:r>
          </a:p>
        </p:txBody>
      </p:sp>
      <p:sp>
        <p:nvSpPr>
          <p:cNvPr id="4" name="Slide Number Placeholder 3"/>
          <p:cNvSpPr>
            <a:spLocks noGrp="1"/>
          </p:cNvSpPr>
          <p:nvPr>
            <p:ph type="sldNum" sz="quarter" idx="5"/>
          </p:nvPr>
        </p:nvSpPr>
        <p:spPr/>
        <p:txBody>
          <a:bodyPr/>
          <a:lstStyle/>
          <a:p>
            <a:fld id="{965F158C-14AD-2D49-BA7A-5544BBAE8D8C}" type="slidenum">
              <a:rPr lang="en-US" smtClean="0"/>
              <a:pPr/>
              <a:t>11</a:t>
            </a:fld>
            <a:endParaRPr lang="en-US"/>
          </a:p>
        </p:txBody>
      </p:sp>
    </p:spTree>
    <p:extLst>
      <p:ext uri="{BB962C8B-B14F-4D97-AF65-F5344CB8AC3E}">
        <p14:creationId xmlns:p14="http://schemas.microsoft.com/office/powerpoint/2010/main" val="1334030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lets forget the body and talk about the brain – your brain “tells” you if you are male</a:t>
            </a:r>
            <a:r>
              <a:rPr lang="en-AU" baseline="0" dirty="0"/>
              <a:t> or female and you will either feel comfortable or uncomfortable with your body.</a:t>
            </a:r>
          </a:p>
          <a:p>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Children express their gender between the ages of 2 and 5</a:t>
            </a:r>
            <a:r>
              <a:rPr lang="en-AU" baseline="0" dirty="0"/>
              <a:t> and it is not always expressed in the same way as their biology.</a:t>
            </a:r>
          </a:p>
        </p:txBody>
      </p:sp>
      <p:sp>
        <p:nvSpPr>
          <p:cNvPr id="4" name="Slide Number Placeholder 3"/>
          <p:cNvSpPr>
            <a:spLocks noGrp="1"/>
          </p:cNvSpPr>
          <p:nvPr>
            <p:ph type="sldNum" sz="quarter" idx="5"/>
          </p:nvPr>
        </p:nvSpPr>
        <p:spPr/>
        <p:txBody>
          <a:bodyPr/>
          <a:lstStyle/>
          <a:p>
            <a:fld id="{965F158C-14AD-2D49-BA7A-5544BBAE8D8C}" type="slidenum">
              <a:rPr lang="en-US" smtClean="0"/>
              <a:pPr/>
              <a:t>12</a:t>
            </a:fld>
            <a:endParaRPr lang="en-US"/>
          </a:p>
        </p:txBody>
      </p:sp>
    </p:spTree>
    <p:extLst>
      <p:ext uri="{BB962C8B-B14F-4D97-AF65-F5344CB8AC3E}">
        <p14:creationId xmlns:p14="http://schemas.microsoft.com/office/powerpoint/2010/main" val="2631847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People can sometimes have a crossover between sex and gender identity, hence a person identifying as transgender.</a:t>
            </a:r>
          </a:p>
          <a:p>
            <a:endParaRPr lang="en-AU" dirty="0"/>
          </a:p>
          <a:p>
            <a:r>
              <a:rPr lang="en-AU" dirty="0"/>
              <a:t>2.5% of kids question their gender identity</a:t>
            </a:r>
          </a:p>
          <a:p>
            <a:endParaRPr lang="en-AU" dirty="0"/>
          </a:p>
          <a:p>
            <a:pPr fontAlgn="t"/>
            <a:r>
              <a:rPr lang="en-AU" sz="1200" b="0" i="0" kern="1200" dirty="0">
                <a:solidFill>
                  <a:schemeClr val="tx1"/>
                </a:solidFill>
                <a:effectLst/>
                <a:latin typeface="+mn-lt"/>
                <a:ea typeface="+mn-ea"/>
                <a:cs typeface="+mn-cs"/>
              </a:rPr>
              <a:t>Gender dysphoria</a:t>
            </a:r>
            <a:r>
              <a:rPr lang="en-AU" sz="1200" b="0" i="0" kern="1200" baseline="0" dirty="0">
                <a:solidFill>
                  <a:schemeClr val="tx1"/>
                </a:solidFill>
                <a:effectLst/>
                <a:latin typeface="+mn-lt"/>
                <a:ea typeface="+mn-ea"/>
                <a:cs typeface="+mn-cs"/>
              </a:rPr>
              <a:t> is </a:t>
            </a:r>
            <a:r>
              <a:rPr lang="en-AU" sz="1200" b="0" i="0" kern="1200" dirty="0">
                <a:solidFill>
                  <a:schemeClr val="tx1"/>
                </a:solidFill>
                <a:effectLst/>
                <a:latin typeface="+mn-lt"/>
                <a:ea typeface="+mn-ea"/>
                <a:cs typeface="+mn-cs"/>
              </a:rPr>
              <a:t>the condition of feeling one's emotional and psychological identity as male or female to be opposite to one's biological sex.</a:t>
            </a:r>
            <a:endParaRPr lang="en-AU" dirty="0"/>
          </a:p>
        </p:txBody>
      </p:sp>
      <p:sp>
        <p:nvSpPr>
          <p:cNvPr id="4" name="Slide Number Placeholder 3"/>
          <p:cNvSpPr>
            <a:spLocks noGrp="1"/>
          </p:cNvSpPr>
          <p:nvPr>
            <p:ph type="sldNum" sz="quarter" idx="5"/>
          </p:nvPr>
        </p:nvSpPr>
        <p:spPr/>
        <p:txBody>
          <a:bodyPr/>
          <a:lstStyle/>
          <a:p>
            <a:fld id="{965F158C-14AD-2D49-BA7A-5544BBAE8D8C}" type="slidenum">
              <a:rPr lang="en-US" smtClean="0"/>
              <a:pPr/>
              <a:t>13</a:t>
            </a:fld>
            <a:endParaRPr lang="en-US"/>
          </a:p>
        </p:txBody>
      </p:sp>
    </p:spTree>
    <p:extLst>
      <p:ext uri="{BB962C8B-B14F-4D97-AF65-F5344CB8AC3E}">
        <p14:creationId xmlns:p14="http://schemas.microsoft.com/office/powerpoint/2010/main" val="2564659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Cultures across the world identify many genders</a:t>
            </a:r>
          </a:p>
          <a:p>
            <a:endParaRPr lang="en-AU" dirty="0"/>
          </a:p>
          <a:p>
            <a:r>
              <a:rPr lang="en-AU" dirty="0"/>
              <a:t>Someone’s gender identity can change over time and in certain situations for people</a:t>
            </a:r>
          </a:p>
        </p:txBody>
      </p:sp>
      <p:sp>
        <p:nvSpPr>
          <p:cNvPr id="4" name="Slide Number Placeholder 3"/>
          <p:cNvSpPr>
            <a:spLocks noGrp="1"/>
          </p:cNvSpPr>
          <p:nvPr>
            <p:ph type="sldNum" sz="quarter" idx="5"/>
          </p:nvPr>
        </p:nvSpPr>
        <p:spPr/>
        <p:txBody>
          <a:bodyPr/>
          <a:lstStyle/>
          <a:p>
            <a:fld id="{965F158C-14AD-2D49-BA7A-5544BBAE8D8C}" type="slidenum">
              <a:rPr lang="en-US" smtClean="0"/>
              <a:pPr/>
              <a:t>14</a:t>
            </a:fld>
            <a:endParaRPr lang="en-US"/>
          </a:p>
        </p:txBody>
      </p:sp>
    </p:spTree>
    <p:extLst>
      <p:ext uri="{BB962C8B-B14F-4D97-AF65-F5344CB8AC3E}">
        <p14:creationId xmlns:p14="http://schemas.microsoft.com/office/powerpoint/2010/main" val="1120188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Gender expression is how we present our gender through clothing, mannerisms, etc. The centre if that is </a:t>
            </a:r>
            <a:r>
              <a:rPr lang="en-AU" sz="1200" dirty="0"/>
              <a:t>Androgynous where someone doesn’t present as either male or female.</a:t>
            </a:r>
            <a:endParaRPr lang="en-AU" dirty="0"/>
          </a:p>
        </p:txBody>
      </p:sp>
      <p:sp>
        <p:nvSpPr>
          <p:cNvPr id="4" name="Slide Number Placeholder 3"/>
          <p:cNvSpPr>
            <a:spLocks noGrp="1"/>
          </p:cNvSpPr>
          <p:nvPr>
            <p:ph type="sldNum" sz="quarter" idx="5"/>
          </p:nvPr>
        </p:nvSpPr>
        <p:spPr/>
        <p:txBody>
          <a:bodyPr/>
          <a:lstStyle/>
          <a:p>
            <a:fld id="{965F158C-14AD-2D49-BA7A-5544BBAE8D8C}" type="slidenum">
              <a:rPr lang="en-US" smtClean="0"/>
              <a:pPr/>
              <a:t>15</a:t>
            </a:fld>
            <a:endParaRPr lang="en-US"/>
          </a:p>
        </p:txBody>
      </p:sp>
    </p:spTree>
    <p:extLst>
      <p:ext uri="{BB962C8B-B14F-4D97-AF65-F5344CB8AC3E}">
        <p14:creationId xmlns:p14="http://schemas.microsoft.com/office/powerpoint/2010/main" val="647777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Discussion on bisexuality and the misconceptions</a:t>
            </a:r>
          </a:p>
          <a:p>
            <a:r>
              <a:rPr lang="en-AU" dirty="0"/>
              <a:t>Pansexual – attraction has nothing to do with gender</a:t>
            </a:r>
          </a:p>
          <a:p>
            <a:r>
              <a:rPr lang="en-AU" dirty="0"/>
              <a:t>Asexual – people that lack sexual attraction; not necessarily a lack of sexual activity, just a lack of sexual attraction</a:t>
            </a:r>
          </a:p>
        </p:txBody>
      </p:sp>
      <p:sp>
        <p:nvSpPr>
          <p:cNvPr id="4" name="Slide Number Placeholder 3"/>
          <p:cNvSpPr>
            <a:spLocks noGrp="1"/>
          </p:cNvSpPr>
          <p:nvPr>
            <p:ph type="sldNum" sz="quarter" idx="5"/>
          </p:nvPr>
        </p:nvSpPr>
        <p:spPr/>
        <p:txBody>
          <a:bodyPr/>
          <a:lstStyle/>
          <a:p>
            <a:fld id="{965F158C-14AD-2D49-BA7A-5544BBAE8D8C}" type="slidenum">
              <a:rPr lang="en-US" smtClean="0"/>
              <a:pPr/>
              <a:t>16</a:t>
            </a:fld>
            <a:endParaRPr lang="en-US"/>
          </a:p>
        </p:txBody>
      </p:sp>
    </p:spTree>
    <p:extLst>
      <p:ext uri="{BB962C8B-B14F-4D97-AF65-F5344CB8AC3E}">
        <p14:creationId xmlns:p14="http://schemas.microsoft.com/office/powerpoint/2010/main" val="2944340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It’s all very complex and each person’s experiences and “fit” is different and unique.</a:t>
            </a:r>
          </a:p>
          <a:p>
            <a:endParaRPr lang="en-AU" dirty="0"/>
          </a:p>
          <a:p>
            <a:r>
              <a:rPr lang="en-AU" dirty="0"/>
              <a:t>I am a cis-gender male who identifies as a man and is attracted to men.</a:t>
            </a:r>
          </a:p>
        </p:txBody>
      </p:sp>
      <p:sp>
        <p:nvSpPr>
          <p:cNvPr id="4" name="Slide Number Placeholder 3"/>
          <p:cNvSpPr>
            <a:spLocks noGrp="1"/>
          </p:cNvSpPr>
          <p:nvPr>
            <p:ph type="sldNum" sz="quarter" idx="5"/>
          </p:nvPr>
        </p:nvSpPr>
        <p:spPr/>
        <p:txBody>
          <a:bodyPr/>
          <a:lstStyle/>
          <a:p>
            <a:fld id="{965F158C-14AD-2D49-BA7A-5544BBAE8D8C}" type="slidenum">
              <a:rPr lang="en-US" smtClean="0"/>
              <a:pPr/>
              <a:t>17</a:t>
            </a:fld>
            <a:endParaRPr lang="en-US"/>
          </a:p>
        </p:txBody>
      </p:sp>
    </p:spTree>
    <p:extLst>
      <p:ext uri="{BB962C8B-B14F-4D97-AF65-F5344CB8AC3E}">
        <p14:creationId xmlns:p14="http://schemas.microsoft.com/office/powerpoint/2010/main" val="3293504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Personal pronouns are the pronouns we substitute for people’s names. In the third person, personal pronouns indicate gender, and people may use pronouns that align with how they identify their own gender or body. </a:t>
            </a:r>
          </a:p>
          <a:p>
            <a:endParaRPr lang="en-AU" dirty="0"/>
          </a:p>
          <a:p>
            <a:r>
              <a:rPr lang="en-AU" sz="1200" kern="1200" dirty="0">
                <a:solidFill>
                  <a:schemeClr val="tx1"/>
                </a:solidFill>
                <a:effectLst/>
                <a:latin typeface="+mn-lt"/>
                <a:ea typeface="+mn-ea"/>
                <a:cs typeface="+mn-cs"/>
              </a:rPr>
              <a:t>Personal pronouns include: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Female - she/her/hers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Male - he/him/his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Plural or Gender Neutral singular - they/them/theirs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Other Gender-neutral pronouns such as – ze/</a:t>
            </a:r>
            <a:r>
              <a:rPr lang="en-AU" sz="1200" kern="1200" dirty="0" err="1">
                <a:solidFill>
                  <a:schemeClr val="tx1"/>
                </a:solidFill>
                <a:effectLst/>
                <a:latin typeface="+mn-lt"/>
                <a:ea typeface="+mn-ea"/>
                <a:cs typeface="+mn-cs"/>
              </a:rPr>
              <a:t>hir</a:t>
            </a:r>
            <a:r>
              <a:rPr lang="en-AU" sz="1200" kern="1200" dirty="0">
                <a:solidFill>
                  <a:schemeClr val="tx1"/>
                </a:solidFill>
                <a:effectLst/>
                <a:latin typeface="+mn-lt"/>
                <a:ea typeface="+mn-ea"/>
                <a:cs typeface="+mn-cs"/>
              </a:rPr>
              <a:t>/</a:t>
            </a:r>
            <a:r>
              <a:rPr lang="en-AU" sz="1200" kern="1200" dirty="0" err="1">
                <a:solidFill>
                  <a:schemeClr val="tx1"/>
                </a:solidFill>
                <a:effectLst/>
                <a:latin typeface="+mn-lt"/>
                <a:ea typeface="+mn-ea"/>
                <a:cs typeface="+mn-cs"/>
              </a:rPr>
              <a:t>hirs</a:t>
            </a:r>
            <a:endParaRPr lang="en-AU" sz="1200" kern="1200" dirty="0">
              <a:solidFill>
                <a:schemeClr val="tx1"/>
              </a:solidFill>
              <a:effectLst/>
              <a:latin typeface="+mn-lt"/>
              <a:ea typeface="+mn-ea"/>
              <a:cs typeface="+mn-cs"/>
            </a:endParaRPr>
          </a:p>
          <a:p>
            <a:pPr marL="0" lvl="0" indent="0">
              <a:buFont typeface="Arial" panose="020B0604020202020204" pitchFamily="34" charset="0"/>
              <a:buNone/>
            </a:pPr>
            <a:endParaRPr lang="en-AU" sz="1200" kern="1200" dirty="0">
              <a:solidFill>
                <a:schemeClr val="tx1"/>
              </a:solidFill>
              <a:effectLst/>
              <a:latin typeface="+mn-lt"/>
              <a:ea typeface="+mn-ea"/>
              <a:cs typeface="+mn-cs"/>
            </a:endParaRPr>
          </a:p>
          <a:p>
            <a:r>
              <a:rPr lang="en-AU" sz="1200" b="1" i="0" kern="1200" cap="all" dirty="0">
                <a:solidFill>
                  <a:schemeClr val="tx1"/>
                </a:solidFill>
                <a:effectLst/>
                <a:latin typeface="+mn-lt"/>
                <a:ea typeface="+mn-ea"/>
                <a:cs typeface="+mn-cs"/>
              </a:rPr>
              <a:t>WHY THEY’RE IMPORTANT</a:t>
            </a:r>
          </a:p>
          <a:p>
            <a:r>
              <a:rPr lang="en-AU" sz="1200" b="0" i="0" kern="1200" dirty="0">
                <a:solidFill>
                  <a:schemeClr val="tx1"/>
                </a:solidFill>
                <a:effectLst/>
                <a:latin typeface="+mn-lt"/>
                <a:ea typeface="+mn-ea"/>
                <a:cs typeface="+mn-cs"/>
              </a:rPr>
              <a:t>There are lots of reasons why it’s important to use the pronouns that a person prefers. Put simply, though? It can make a person feel pretty shit when you use the wrong ones.</a:t>
            </a:r>
            <a:br>
              <a:rPr lang="en-AU" sz="1200" b="0" i="0" kern="1200" dirty="0">
                <a:solidFill>
                  <a:schemeClr val="tx1"/>
                </a:solidFill>
                <a:effectLst/>
                <a:latin typeface="+mn-lt"/>
                <a:ea typeface="+mn-ea"/>
                <a:cs typeface="+mn-cs"/>
              </a:rPr>
            </a:b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If someone happens to use pronouns that are different to what you might expect, they’ve probably thought long and hard about which ones and why.</a:t>
            </a:r>
            <a:br>
              <a:rPr lang="en-AU" sz="1200" b="0" i="0" kern="1200" dirty="0">
                <a:solidFill>
                  <a:schemeClr val="tx1"/>
                </a:solidFill>
                <a:effectLst/>
                <a:latin typeface="+mn-lt"/>
                <a:ea typeface="+mn-ea"/>
                <a:cs typeface="+mn-cs"/>
              </a:rPr>
            </a:br>
            <a:br>
              <a:rPr lang="en-AU" sz="1200" b="0" i="0" kern="1200" dirty="0">
                <a:solidFill>
                  <a:schemeClr val="tx1"/>
                </a:solidFill>
                <a:effectLst/>
                <a:latin typeface="+mn-lt"/>
                <a:ea typeface="+mn-ea"/>
                <a:cs typeface="+mn-cs"/>
              </a:rPr>
            </a:br>
            <a:r>
              <a:rPr lang="en-AU" sz="1200" b="1" i="0" kern="1200" dirty="0">
                <a:solidFill>
                  <a:schemeClr val="tx1"/>
                </a:solidFill>
                <a:effectLst/>
                <a:latin typeface="+mn-lt"/>
                <a:ea typeface="+mn-ea"/>
                <a:cs typeface="+mn-cs"/>
              </a:rPr>
              <a:t>Misgendering</a:t>
            </a:r>
            <a:r>
              <a:rPr lang="en-AU" sz="1200" b="0" i="0" kern="1200" dirty="0">
                <a:solidFill>
                  <a:schemeClr val="tx1"/>
                </a:solidFill>
                <a:effectLst/>
                <a:latin typeface="+mn-lt"/>
                <a:ea typeface="+mn-ea"/>
                <a:cs typeface="+mn-cs"/>
              </a:rPr>
              <a:t> is a term used to describe accidentally or intentionally using </a:t>
            </a:r>
            <a:r>
              <a:rPr lang="en-AU" sz="1200" b="1" i="0" kern="1200" dirty="0">
                <a:solidFill>
                  <a:schemeClr val="tx1"/>
                </a:solidFill>
                <a:effectLst/>
                <a:latin typeface="+mn-lt"/>
                <a:ea typeface="+mn-ea"/>
                <a:cs typeface="+mn-cs"/>
              </a:rPr>
              <a:t>incorrect</a:t>
            </a:r>
            <a:r>
              <a:rPr lang="en-AU" sz="1200" b="0" i="0" kern="1200" dirty="0">
                <a:solidFill>
                  <a:schemeClr val="tx1"/>
                </a:solidFill>
                <a:effectLst/>
                <a:latin typeface="+mn-lt"/>
                <a:ea typeface="+mn-ea"/>
                <a:cs typeface="+mn-cs"/>
              </a:rPr>
              <a:t> pronouns about or towards a person. It can happen as an accident, and that's okay. But when it happens intentionally, it's pretty crappy.</a:t>
            </a:r>
            <a:br>
              <a:rPr lang="en-AU" sz="1200" b="0" i="0" kern="1200" dirty="0">
                <a:solidFill>
                  <a:schemeClr val="tx1"/>
                </a:solidFill>
                <a:effectLst/>
                <a:latin typeface="+mn-lt"/>
                <a:ea typeface="+mn-ea"/>
                <a:cs typeface="+mn-cs"/>
              </a:rPr>
            </a:b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It’s not always easy to come out and tell people you’re trans* or that prefer a new set of pronouns, so using the right ones really is a big deal and a pretty awesome thing.</a:t>
            </a:r>
          </a:p>
          <a:p>
            <a:endParaRPr lang="en-AU" sz="1200" b="0" i="0" kern="1200" dirty="0">
              <a:solidFill>
                <a:schemeClr val="tx1"/>
              </a:solidFill>
              <a:effectLst/>
              <a:latin typeface="+mn-lt"/>
              <a:ea typeface="+mn-ea"/>
              <a:cs typeface="+mn-cs"/>
            </a:endParaRPr>
          </a:p>
          <a:p>
            <a:r>
              <a:rPr lang="en-AU" sz="1200" b="1" i="0" kern="1200" cap="all" dirty="0">
                <a:solidFill>
                  <a:schemeClr val="tx1"/>
                </a:solidFill>
                <a:effectLst/>
                <a:latin typeface="+mn-lt"/>
                <a:ea typeface="+mn-ea"/>
                <a:cs typeface="+mn-cs"/>
              </a:rPr>
              <a:t>GENITALS ≠ GENDER</a:t>
            </a:r>
          </a:p>
          <a:p>
            <a:r>
              <a:rPr lang="en-AU" sz="1200" b="0" i="0" kern="1200" dirty="0">
                <a:solidFill>
                  <a:schemeClr val="tx1"/>
                </a:solidFill>
                <a:effectLst/>
                <a:latin typeface="+mn-lt"/>
                <a:ea typeface="+mn-ea"/>
                <a:cs typeface="+mn-cs"/>
              </a:rPr>
              <a:t>This is probably the biggest mistake you can make.</a:t>
            </a:r>
          </a:p>
          <a:p>
            <a:r>
              <a:rPr lang="en-AU" sz="1200" b="0" i="0" kern="1200" dirty="0">
                <a:solidFill>
                  <a:schemeClr val="tx1"/>
                </a:solidFill>
                <a:effectLst/>
                <a:latin typeface="+mn-lt"/>
                <a:ea typeface="+mn-ea"/>
                <a:cs typeface="+mn-cs"/>
              </a:rPr>
              <a:t>It’s an easy assumption to make accidentally, but genitals and bodies in general don’t reflect </a:t>
            </a:r>
            <a:r>
              <a:rPr lang="en-AU" sz="1200" b="0" i="1" kern="1200" dirty="0">
                <a:solidFill>
                  <a:schemeClr val="tx1"/>
                </a:solidFill>
                <a:effectLst/>
                <a:latin typeface="+mn-lt"/>
                <a:ea typeface="+mn-ea"/>
                <a:cs typeface="+mn-cs"/>
              </a:rPr>
              <a:t>anything</a:t>
            </a:r>
            <a:r>
              <a:rPr lang="en-AU" sz="1200" b="0" i="0" kern="1200" dirty="0">
                <a:solidFill>
                  <a:schemeClr val="tx1"/>
                </a:solidFill>
                <a:effectLst/>
                <a:latin typeface="+mn-lt"/>
                <a:ea typeface="+mn-ea"/>
                <a:cs typeface="+mn-cs"/>
              </a:rPr>
              <a:t> about a person’s pronouns or gender.</a:t>
            </a:r>
          </a:p>
          <a:p>
            <a:r>
              <a:rPr lang="en-AU" sz="1200" b="0" i="0" kern="1200" dirty="0">
                <a:solidFill>
                  <a:schemeClr val="tx1"/>
                </a:solidFill>
                <a:effectLst/>
                <a:latin typeface="+mn-lt"/>
                <a:ea typeface="+mn-ea"/>
                <a:cs typeface="+mn-cs"/>
              </a:rPr>
              <a:t>Above all else, don’t try to argue this with a person. Even if you personally disagree, a person who’s asking you to use new pronouns more than likely already has their mind made up, and will probably also feel pretty hurt. Basically, what’s more important? Someone’s anatomy, or their happiness?</a:t>
            </a:r>
            <a:endParaRPr lang="en-AU" dirty="0"/>
          </a:p>
          <a:p>
            <a:pPr marL="0" lvl="0" indent="0">
              <a:buFont typeface="Arial" panose="020B0604020202020204" pitchFamily="34" charset="0"/>
              <a:buNone/>
            </a:pP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5F158C-14AD-2D49-BA7A-5544BBAE8D8C}" type="slidenum">
              <a:rPr lang="en-US" smtClean="0"/>
              <a:pPr/>
              <a:t>18</a:t>
            </a:fld>
            <a:endParaRPr lang="en-US"/>
          </a:p>
        </p:txBody>
      </p:sp>
    </p:spTree>
    <p:extLst>
      <p:ext uri="{BB962C8B-B14F-4D97-AF65-F5344CB8AC3E}">
        <p14:creationId xmlns:p14="http://schemas.microsoft.com/office/powerpoint/2010/main" val="2239181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AU" sz="1200" kern="1200" dirty="0">
                <a:solidFill>
                  <a:schemeClr val="tx1"/>
                </a:solidFill>
                <a:effectLst/>
                <a:latin typeface="+mn-lt"/>
                <a:ea typeface="+mn-ea"/>
                <a:cs typeface="+mn-cs"/>
              </a:rPr>
              <a:t>1. Make time to talk to members of the LGBT community about their experiences</a:t>
            </a:r>
          </a:p>
          <a:p>
            <a:pPr marL="0" indent="0">
              <a:buFont typeface="+mj-lt"/>
              <a:buNone/>
            </a:pPr>
            <a:r>
              <a:rPr lang="en-AU" sz="1200" kern="1200" dirty="0">
                <a:solidFill>
                  <a:schemeClr val="tx1"/>
                </a:solidFill>
                <a:effectLst/>
                <a:latin typeface="+mn-lt"/>
                <a:ea typeface="+mn-ea"/>
                <a:cs typeface="+mn-cs"/>
              </a:rPr>
              <a:t>2. Be yourself, ask yourself how you would like to be treated in your club, in the community.</a:t>
            </a:r>
          </a:p>
          <a:p>
            <a:pPr marL="0" indent="0">
              <a:buFont typeface="+mj-lt"/>
              <a:buNone/>
            </a:pPr>
            <a:r>
              <a:rPr lang="en-AU" sz="1200" kern="1200" dirty="0">
                <a:solidFill>
                  <a:schemeClr val="tx1"/>
                </a:solidFill>
                <a:effectLst/>
                <a:latin typeface="+mn-lt"/>
                <a:ea typeface="+mn-ea"/>
                <a:cs typeface="+mn-cs"/>
              </a:rPr>
              <a:t>3. Be visible, make clear public statements about the importance of LGBT equality to you and your club. Use the Diverse | Inclusive heart on your club materials.</a:t>
            </a:r>
          </a:p>
          <a:p>
            <a:pPr marL="0" indent="0">
              <a:buFont typeface="+mj-lt"/>
              <a:buNone/>
            </a:pPr>
            <a:r>
              <a:rPr lang="en-AU" sz="1200" kern="1200" dirty="0">
                <a:solidFill>
                  <a:schemeClr val="tx1"/>
                </a:solidFill>
                <a:effectLst/>
                <a:latin typeface="+mn-lt"/>
                <a:ea typeface="+mn-ea"/>
                <a:cs typeface="+mn-cs"/>
              </a:rPr>
              <a:t>4. Call out negative behaviours and words that are not inclusive</a:t>
            </a:r>
          </a:p>
          <a:p>
            <a:pPr marL="0" indent="0">
              <a:buFont typeface="+mj-lt"/>
              <a:buNone/>
            </a:pPr>
            <a:r>
              <a:rPr lang="en-AU" sz="1200" kern="1200" dirty="0">
                <a:solidFill>
                  <a:schemeClr val="tx1"/>
                </a:solidFill>
                <a:effectLst/>
                <a:latin typeface="+mn-lt"/>
                <a:ea typeface="+mn-ea"/>
                <a:cs typeface="+mn-cs"/>
              </a:rPr>
              <a:t>5. Put words into practice, attend LGBT inclusion events and bring your fellow club members</a:t>
            </a:r>
          </a:p>
          <a:p>
            <a:pPr marL="0" indent="0">
              <a:buFont typeface="+mj-lt"/>
              <a:buNone/>
            </a:pPr>
            <a:r>
              <a:rPr lang="en-AU" sz="1200" kern="1200" dirty="0">
                <a:solidFill>
                  <a:schemeClr val="tx1"/>
                </a:solidFill>
                <a:effectLst/>
                <a:latin typeface="+mn-lt"/>
                <a:ea typeface="+mn-ea"/>
                <a:cs typeface="+mn-cs"/>
              </a:rPr>
              <a:t>6. Join the LGBT Rotarians and Friends Fellowship by searching for our group on Facebook.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5F158C-14AD-2D49-BA7A-5544BBAE8D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6263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LGBT+: Why do we link these together? Shared experience and a stronger community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“odd one out” is often Intersex – physical</a:t>
            </a:r>
            <a:r>
              <a:rPr lang="en-US" baseline="0" dirty="0"/>
              <a:t>, </a:t>
            </a:r>
            <a:r>
              <a:rPr lang="en-US" dirty="0"/>
              <a:t>biological or hormonal characteristics that don’t fit the typical definitions of female or male. </a:t>
            </a:r>
            <a:r>
              <a:rPr lang="en-US" sz="1200" kern="1200" dirty="0">
                <a:solidFill>
                  <a:schemeClr val="tx1"/>
                </a:solidFill>
                <a:effectLst/>
                <a:latin typeface="+mn-lt"/>
                <a:ea typeface="+mn-ea"/>
                <a:cs typeface="+mn-cs"/>
              </a:rPr>
              <a:t>May have characteristics of both sexes.</a:t>
            </a:r>
            <a:r>
              <a:rPr lang="en-AU" dirty="0">
                <a:effectLst/>
              </a:rPr>
              <a:t> This community sometimes doesn’t like to be included in the LGBT ”spectrum” because their experience is different - they sometimes don’t need to “come out”.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Queer: one</a:t>
            </a:r>
            <a:r>
              <a:rPr lang="en-US" baseline="0" dirty="0"/>
              <a:t> of those words that was once a slur, has been reclaimed, especially by the younger LGBT population, as kind of an umbrella term to mean ’not straight’, some older generations still find the term uncomfortable whereas younger LGBTI people embrace the term.</a:t>
            </a:r>
            <a:endParaRPr lang="en-US" dirty="0"/>
          </a:p>
        </p:txBody>
      </p:sp>
      <p:sp>
        <p:nvSpPr>
          <p:cNvPr id="4" name="Slide Number Placeholder 3"/>
          <p:cNvSpPr>
            <a:spLocks noGrp="1"/>
          </p:cNvSpPr>
          <p:nvPr>
            <p:ph type="sldNum" sz="quarter" idx="5"/>
          </p:nvPr>
        </p:nvSpPr>
        <p:spPr/>
        <p:txBody>
          <a:bodyPr/>
          <a:lstStyle/>
          <a:p>
            <a:fld id="{965F158C-14AD-2D49-BA7A-5544BBAE8D8C}" type="slidenum">
              <a:rPr lang="en-US" smtClean="0"/>
              <a:pPr/>
              <a:t>2</a:t>
            </a:fld>
            <a:endParaRPr lang="en-US"/>
          </a:p>
        </p:txBody>
      </p:sp>
    </p:spTree>
    <p:extLst>
      <p:ext uri="{BB962C8B-B14F-4D97-AF65-F5344CB8AC3E}">
        <p14:creationId xmlns:p14="http://schemas.microsoft.com/office/powerpoint/2010/main" val="2545793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a:t>
            </a:r>
            <a:r>
              <a:rPr lang="en-AU" baseline="0" dirty="0"/>
              <a:t> g</a:t>
            </a:r>
            <a:r>
              <a:rPr lang="en-AU" dirty="0"/>
              <a:t>ay NZ video</a:t>
            </a:r>
          </a:p>
        </p:txBody>
      </p:sp>
      <p:sp>
        <p:nvSpPr>
          <p:cNvPr id="4" name="Slide Number Placeholder 3"/>
          <p:cNvSpPr>
            <a:spLocks noGrp="1"/>
          </p:cNvSpPr>
          <p:nvPr>
            <p:ph type="sldNum" sz="quarter" idx="10"/>
          </p:nvPr>
        </p:nvSpPr>
        <p:spPr/>
        <p:txBody>
          <a:bodyPr/>
          <a:lstStyle/>
          <a:p>
            <a:fld id="{965F158C-14AD-2D49-BA7A-5544BBAE8D8C}" type="slidenum">
              <a:rPr lang="en-US" smtClean="0"/>
              <a:pPr/>
              <a:t>21</a:t>
            </a:fld>
            <a:endParaRPr lang="en-US"/>
          </a:p>
        </p:txBody>
      </p:sp>
    </p:spTree>
    <p:extLst>
      <p:ext uri="{BB962C8B-B14F-4D97-AF65-F5344CB8AC3E}">
        <p14:creationId xmlns:p14="http://schemas.microsoft.com/office/powerpoint/2010/main" val="4008873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First of all, I’d like to explore what means to be an inclusive person.</a:t>
            </a:r>
          </a:p>
          <a:p>
            <a:pPr marL="0" indent="0">
              <a:buFont typeface="Arial" panose="020B0604020202020204" pitchFamily="34" charset="0"/>
              <a:buNone/>
            </a:pPr>
            <a:r>
              <a:rPr lang="en-AU" dirty="0"/>
              <a:t>What’s the difference between accepting and inclusive? (Accepting is passive – you don’t actually need to do anything whereas inclusive is active)</a:t>
            </a:r>
          </a:p>
          <a:p>
            <a:pPr marL="0" indent="0">
              <a:buFont typeface="Arial" panose="020B0604020202020204" pitchFamily="34" charset="0"/>
              <a:buNone/>
            </a:pPr>
            <a:r>
              <a:rPr lang="en-AU" dirty="0"/>
              <a:t>What does being an inclusive person mean to you?</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Why should we care about LGBT inclusion? Some suggested responses:</a:t>
            </a:r>
          </a:p>
          <a:p>
            <a:pPr marL="171450" indent="-171450">
              <a:buFont typeface="Arial" panose="020B0604020202020204" pitchFamily="34" charset="0"/>
              <a:buChar char="•"/>
            </a:pPr>
            <a:r>
              <a:rPr lang="en-AU" dirty="0"/>
              <a:t>Makes </a:t>
            </a:r>
            <a:r>
              <a:rPr lang="en-AU" dirty="0" err="1"/>
              <a:t>ppl</a:t>
            </a:r>
            <a:r>
              <a:rPr lang="en-AU" dirty="0"/>
              <a:t> feel welcome</a:t>
            </a:r>
          </a:p>
          <a:p>
            <a:pPr marL="171450" indent="-171450">
              <a:buFont typeface="Arial" panose="020B0604020202020204" pitchFamily="34" charset="0"/>
              <a:buChar char="•"/>
            </a:pPr>
            <a:r>
              <a:rPr lang="en-AU" dirty="0"/>
              <a:t>Young </a:t>
            </a:r>
            <a:r>
              <a:rPr lang="en-AU" dirty="0" err="1"/>
              <a:t>ppl</a:t>
            </a:r>
            <a:r>
              <a:rPr lang="en-AU" dirty="0"/>
              <a:t> care about social issues like</a:t>
            </a:r>
            <a:r>
              <a:rPr lang="en-AU" baseline="0" dirty="0"/>
              <a:t> inclusion of all people</a:t>
            </a:r>
          </a:p>
          <a:p>
            <a:pPr marL="171450" indent="-171450">
              <a:buFont typeface="Arial" panose="020B0604020202020204" pitchFamily="34" charset="0"/>
              <a:buChar char="•"/>
            </a:pPr>
            <a:r>
              <a:rPr lang="en-AU" baseline="0" dirty="0"/>
              <a:t>Draw new, diverse membership to our clubs</a:t>
            </a:r>
          </a:p>
          <a:p>
            <a:pPr marL="171450" indent="-171450">
              <a:buFont typeface="Arial" panose="020B0604020202020204" pitchFamily="34" charset="0"/>
              <a:buChar char="•"/>
            </a:pPr>
            <a:r>
              <a:rPr lang="en-AU" baseline="0" dirty="0"/>
              <a:t>Because RI Policy requires us to </a:t>
            </a:r>
            <a:r>
              <a:rPr lang="en-AU" baseline="0" dirty="0">
                <a:solidFill>
                  <a:srgbClr val="FF0000"/>
                </a:solidFill>
              </a:rPr>
              <a:t>[insert exact words]</a:t>
            </a:r>
            <a:endParaRPr lang="en-AU" dirty="0">
              <a:solidFill>
                <a:srgbClr val="FF0000"/>
              </a:solidFill>
            </a:endParaRPr>
          </a:p>
        </p:txBody>
      </p:sp>
      <p:sp>
        <p:nvSpPr>
          <p:cNvPr id="4" name="Slide Number Placeholder 3"/>
          <p:cNvSpPr>
            <a:spLocks noGrp="1"/>
          </p:cNvSpPr>
          <p:nvPr>
            <p:ph type="sldNum" sz="quarter" idx="10"/>
          </p:nvPr>
        </p:nvSpPr>
        <p:spPr/>
        <p:txBody>
          <a:bodyPr/>
          <a:lstStyle/>
          <a:p>
            <a:fld id="{965F158C-14AD-2D49-BA7A-5544BBAE8D8C}" type="slidenum">
              <a:rPr lang="en-US" smtClean="0"/>
              <a:pPr/>
              <a:t>3</a:t>
            </a:fld>
            <a:endParaRPr lang="en-US"/>
          </a:p>
        </p:txBody>
      </p:sp>
    </p:spTree>
    <p:extLst>
      <p:ext uri="{BB962C8B-B14F-4D97-AF65-F5344CB8AC3E}">
        <p14:creationId xmlns:p14="http://schemas.microsoft.com/office/powerpoint/2010/main" val="3030300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Moving tact or a second, I want to touch on the impact of homophobia on mental health. This is a space where we, as Rotarians, really can do a lot to support, not only our members but also our local communities.</a:t>
            </a:r>
          </a:p>
          <a:p>
            <a:endParaRPr lang="en-AU" dirty="0"/>
          </a:p>
          <a:p>
            <a:r>
              <a:rPr lang="en-AU" dirty="0"/>
              <a:t>Being inclusive of everyone means that people feel supported and these levels are not so high.</a:t>
            </a:r>
          </a:p>
          <a:p>
            <a:endParaRPr lang="en-AU" dirty="0"/>
          </a:p>
          <a:p>
            <a:r>
              <a:rPr lang="en-AU" dirty="0"/>
              <a:t>Another issue in this space is LGBT+ Youth homelessness. Where young people do not feel supported at home they are often forced to leave that environment and end up homeless. The numbers of homeless LGBT+ youth are </a:t>
            </a:r>
            <a:r>
              <a:rPr lang="en-AU" sz="1200" b="0" i="0" kern="1200" dirty="0">
                <a:solidFill>
                  <a:schemeClr val="tx1"/>
                </a:solidFill>
                <a:effectLst/>
                <a:latin typeface="+mn-lt"/>
                <a:ea typeface="+mn-ea"/>
                <a:cs typeface="+mn-cs"/>
              </a:rPr>
              <a:t>disproportionate to their straight counterparts. LGBT+ young people comprise only 10 per cent of the under 18 population, they comprise 40 per cent of homeless young people. Conditions for transgender youth appear to be the most difficult, with 20 per cent of transgender adults in their 30s reporting having been homeless at some point in their lives.</a:t>
            </a:r>
            <a:endParaRPr lang="en-AU" dirty="0"/>
          </a:p>
        </p:txBody>
      </p:sp>
      <p:sp>
        <p:nvSpPr>
          <p:cNvPr id="4" name="Slide Number Placeholder 3"/>
          <p:cNvSpPr>
            <a:spLocks noGrp="1"/>
          </p:cNvSpPr>
          <p:nvPr>
            <p:ph type="sldNum" sz="quarter" idx="5"/>
          </p:nvPr>
        </p:nvSpPr>
        <p:spPr/>
        <p:txBody>
          <a:bodyPr/>
          <a:lstStyle/>
          <a:p>
            <a:fld id="{965F158C-14AD-2D49-BA7A-5544BBAE8D8C}" type="slidenum">
              <a:rPr lang="en-US" smtClean="0"/>
              <a:pPr/>
              <a:t>4</a:t>
            </a:fld>
            <a:endParaRPr lang="en-US"/>
          </a:p>
        </p:txBody>
      </p:sp>
    </p:spTree>
    <p:extLst>
      <p:ext uri="{BB962C8B-B14F-4D97-AF65-F5344CB8AC3E}">
        <p14:creationId xmlns:p14="http://schemas.microsoft.com/office/powerpoint/2010/main" val="209565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dirty="0"/>
              <a:t>Do this as</a:t>
            </a:r>
            <a:r>
              <a:rPr lang="en-AU" baseline="0" dirty="0"/>
              <a:t> an example with two people up the front.</a:t>
            </a:r>
            <a:endParaRPr lang="en-AU" dirty="0"/>
          </a:p>
          <a:p>
            <a:pPr lvl="0"/>
            <a:endParaRPr lang="en-AU" dirty="0"/>
          </a:p>
          <a:p>
            <a:pPr lvl="0"/>
            <a:r>
              <a:rPr lang="en-AU" dirty="0"/>
              <a:t>Have a conversation with each other as if the other person was a new club member that you are trying to meet. In this conversation: you c</a:t>
            </a:r>
            <a:r>
              <a:rPr lang="en-AU" altLang="en-US" dirty="0"/>
              <a:t>an’t reveal your sexual orientation, you can’t reveal the gender of anyone you talk about, and you can’t lie.</a:t>
            </a:r>
          </a:p>
          <a:p>
            <a:endParaRPr lang="en-AU" dirty="0"/>
          </a:p>
          <a:p>
            <a:r>
              <a:rPr lang="en-AU" dirty="0"/>
              <a:t>Debrief points:</a:t>
            </a:r>
          </a:p>
          <a:p>
            <a:r>
              <a:rPr lang="en-AU" dirty="0"/>
              <a:t>Were your answers shorter then normal? People’s answers shorter – forget how to speak in sentences. “What does your partner do? Banking”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In real life a self editor will often lie to keep an appearance of “normality”. Self editors spend 30% of their energy self editing - imagine having to do that in all parts of your life.</a:t>
            </a:r>
          </a:p>
          <a:p>
            <a:r>
              <a:rPr lang="en-AU" dirty="0"/>
              <a:t>What would a person who is out to some but not all be thinking and feeling if they had a conversation to a mixed group of “knowing and not knowing” people?</a:t>
            </a:r>
          </a:p>
        </p:txBody>
      </p:sp>
      <p:sp>
        <p:nvSpPr>
          <p:cNvPr id="4" name="Slide Number Placeholder 3"/>
          <p:cNvSpPr>
            <a:spLocks noGrp="1"/>
          </p:cNvSpPr>
          <p:nvPr>
            <p:ph type="sldNum" sz="quarter" idx="5"/>
          </p:nvPr>
        </p:nvSpPr>
        <p:spPr/>
        <p:txBody>
          <a:bodyPr/>
          <a:lstStyle/>
          <a:p>
            <a:fld id="{965F158C-14AD-2D49-BA7A-5544BBAE8D8C}" type="slidenum">
              <a:rPr lang="en-US" smtClean="0"/>
              <a:pPr/>
              <a:t>5</a:t>
            </a:fld>
            <a:endParaRPr lang="en-US"/>
          </a:p>
        </p:txBody>
      </p:sp>
    </p:spTree>
    <p:extLst>
      <p:ext uri="{BB962C8B-B14F-4D97-AF65-F5344CB8AC3E}">
        <p14:creationId xmlns:p14="http://schemas.microsoft.com/office/powerpoint/2010/main" val="4210442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ANZ</a:t>
            </a:r>
            <a:r>
              <a:rPr lang="en-AU" baseline="0" dirty="0"/>
              <a:t> #</a:t>
            </a:r>
            <a:r>
              <a:rPr lang="en-AU" baseline="0" dirty="0" err="1"/>
              <a:t>holdtight</a:t>
            </a:r>
            <a:r>
              <a:rPr lang="en-AU" baseline="0" dirty="0"/>
              <a:t> video</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5F158C-14AD-2D49-BA7A-5544BBAE8D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1354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are we talking about and not talking about?</a:t>
            </a:r>
          </a:p>
          <a:p>
            <a:pPr marL="171450" indent="-171450">
              <a:buFont typeface="Arial" panose="020B0604020202020204" pitchFamily="34" charset="0"/>
              <a:buChar char="•"/>
            </a:pPr>
            <a:r>
              <a:rPr lang="en-AU" dirty="0"/>
              <a:t>Behaviour and not beliefs</a:t>
            </a:r>
          </a:p>
          <a:p>
            <a:pPr marL="171450" indent="-171450">
              <a:buFont typeface="Arial" panose="020B0604020202020204" pitchFamily="34" charset="0"/>
              <a:buChar char="•"/>
            </a:pPr>
            <a:r>
              <a:rPr lang="en-AU" dirty="0"/>
              <a:t>Awareness and not views</a:t>
            </a:r>
          </a:p>
          <a:p>
            <a:pPr marL="171450" indent="-171450">
              <a:buFont typeface="Arial" panose="020B0604020202020204" pitchFamily="34" charset="0"/>
              <a:buChar char="•"/>
            </a:pPr>
            <a:r>
              <a:rPr lang="en-AU" dirty="0"/>
              <a:t>It’s not about fining all the “gays in the village”</a:t>
            </a:r>
          </a:p>
          <a:p>
            <a:pPr marL="171450" indent="-171450">
              <a:buFont typeface="Arial" panose="020B0604020202020204" pitchFamily="34" charset="0"/>
              <a:buChar char="•"/>
            </a:pPr>
            <a:r>
              <a:rPr lang="en-AU" dirty="0"/>
              <a:t>It’s not about changing peoples’ views and opinions or changing the law – it’s just about making our society a safer and more inclusive place for everyone</a:t>
            </a:r>
          </a:p>
        </p:txBody>
      </p:sp>
      <p:sp>
        <p:nvSpPr>
          <p:cNvPr id="4" name="Slide Number Placeholder 3"/>
          <p:cNvSpPr>
            <a:spLocks noGrp="1"/>
          </p:cNvSpPr>
          <p:nvPr>
            <p:ph type="sldNum" sz="quarter" idx="5"/>
          </p:nvPr>
        </p:nvSpPr>
        <p:spPr/>
        <p:txBody>
          <a:bodyPr/>
          <a:lstStyle/>
          <a:p>
            <a:fld id="{965F158C-14AD-2D49-BA7A-5544BBAE8D8C}" type="slidenum">
              <a:rPr lang="en-US" smtClean="0"/>
              <a:pPr/>
              <a:t>7</a:t>
            </a:fld>
            <a:endParaRPr lang="en-US"/>
          </a:p>
        </p:txBody>
      </p:sp>
    </p:spTree>
    <p:extLst>
      <p:ext uri="{BB962C8B-B14F-4D97-AF65-F5344CB8AC3E}">
        <p14:creationId xmlns:p14="http://schemas.microsoft.com/office/powerpoint/2010/main" val="2012390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Have you heard any of these terms before?</a:t>
            </a:r>
          </a:p>
          <a:p>
            <a:endParaRPr lang="en-AU" dirty="0"/>
          </a:p>
          <a:p>
            <a:r>
              <a:rPr lang="en-AU" dirty="0"/>
              <a:t>Quick discussion around each of these terms.</a:t>
            </a:r>
          </a:p>
          <a:p>
            <a:endParaRPr lang="en-AU" dirty="0"/>
          </a:p>
          <a:p>
            <a:r>
              <a:rPr lang="en-AU" dirty="0"/>
              <a:t>How can we combat these terms? Calling out peoples’ behaviour and explaining calmly – education is important</a:t>
            </a:r>
          </a:p>
        </p:txBody>
      </p:sp>
      <p:sp>
        <p:nvSpPr>
          <p:cNvPr id="4" name="Slide Number Placeholder 3"/>
          <p:cNvSpPr>
            <a:spLocks noGrp="1"/>
          </p:cNvSpPr>
          <p:nvPr>
            <p:ph type="sldNum" sz="quarter" idx="5"/>
          </p:nvPr>
        </p:nvSpPr>
        <p:spPr/>
        <p:txBody>
          <a:bodyPr/>
          <a:lstStyle/>
          <a:p>
            <a:fld id="{965F158C-14AD-2D49-BA7A-5544BBAE8D8C}" type="slidenum">
              <a:rPr lang="en-US" smtClean="0"/>
              <a:pPr/>
              <a:t>8</a:t>
            </a:fld>
            <a:endParaRPr lang="en-US"/>
          </a:p>
        </p:txBody>
      </p:sp>
    </p:spTree>
    <p:extLst>
      <p:ext uri="{BB962C8B-B14F-4D97-AF65-F5344CB8AC3E}">
        <p14:creationId xmlns:p14="http://schemas.microsoft.com/office/powerpoint/2010/main" val="3845385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how the world sees sex and gender – A biological female will identify as a woman, express femineity and be interested in men. A biological male will identify as a man, express masculinity and be interested in females.</a:t>
            </a:r>
          </a:p>
        </p:txBody>
      </p:sp>
      <p:sp>
        <p:nvSpPr>
          <p:cNvPr id="4" name="Slide Number Placeholder 3"/>
          <p:cNvSpPr>
            <a:spLocks noGrp="1"/>
          </p:cNvSpPr>
          <p:nvPr>
            <p:ph type="sldNum" sz="quarter" idx="5"/>
          </p:nvPr>
        </p:nvSpPr>
        <p:spPr/>
        <p:txBody>
          <a:bodyPr/>
          <a:lstStyle/>
          <a:p>
            <a:fld id="{965F158C-14AD-2D49-BA7A-5544BBAE8D8C}" type="slidenum">
              <a:rPr lang="en-US" smtClean="0"/>
              <a:pPr/>
              <a:t>9</a:t>
            </a:fld>
            <a:endParaRPr lang="en-US"/>
          </a:p>
        </p:txBody>
      </p:sp>
    </p:spTree>
    <p:extLst>
      <p:ext uri="{BB962C8B-B14F-4D97-AF65-F5344CB8AC3E}">
        <p14:creationId xmlns:p14="http://schemas.microsoft.com/office/powerpoint/2010/main" val="98840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24594" y="1122363"/>
            <a:ext cx="8743406"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924594" y="3602038"/>
            <a:ext cx="874340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230269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986517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11680" y="365125"/>
            <a:ext cx="656082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817682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24594" y="1122363"/>
            <a:ext cx="8743406"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924594" y="3602038"/>
            <a:ext cx="874340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04124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59428" y="365125"/>
            <a:ext cx="9394371"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783586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5554" y="1709738"/>
            <a:ext cx="9361896"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985554" y="4589463"/>
            <a:ext cx="936189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261220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59428" y="365125"/>
            <a:ext cx="9394371"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959428" y="1825625"/>
            <a:ext cx="453716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8812" y="1825625"/>
            <a:ext cx="4534988"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AU" dirty="0"/>
              <a:t>rotarylgbt.org</a:t>
            </a:r>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7" name="Slide Number Placeholder 6"/>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573894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59429" y="365125"/>
            <a:ext cx="9395958"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959429" y="1681163"/>
            <a:ext cx="4537164" cy="823912"/>
          </a:xfrm>
        </p:spPr>
        <p:txBody>
          <a:bodyPr anchor="b"/>
          <a:lstStyle>
            <a:lvl1pPr marL="0" indent="0">
              <a:buNone/>
              <a:defRPr sz="2400" b="0" i="0">
                <a:latin typeface="Open Sans Condensed Light" charset="0"/>
                <a:ea typeface="Open Sans Condensed Light" charset="0"/>
                <a:cs typeface="Open Sans Condensed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959428" y="2505075"/>
            <a:ext cx="4537165" cy="368458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818810" y="1681163"/>
            <a:ext cx="4536578" cy="823912"/>
          </a:xfrm>
        </p:spPr>
        <p:txBody>
          <a:bodyPr anchor="b"/>
          <a:lstStyle>
            <a:lvl1pPr marL="0" indent="0">
              <a:buNone/>
              <a:defRPr sz="2400" b="0" i="0">
                <a:latin typeface="Open Sans Condensed Light" charset="0"/>
                <a:ea typeface="Open Sans Condensed Light" charset="0"/>
                <a:cs typeface="Open Sans Condensed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818810" y="2505075"/>
            <a:ext cx="45365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AU" dirty="0"/>
              <a:t>rotarylgbt.org</a:t>
            </a:r>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9" name="Slide Number Placeholder 8"/>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945005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59428" y="365125"/>
            <a:ext cx="9394371"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AU" dirty="0"/>
              <a:t>rotarylgbt.org</a:t>
            </a:r>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5" name="Slide Number Placeholder 4"/>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802549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AU" dirty="0"/>
              <a:t>rotarylgbt.org</a:t>
            </a:r>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4" name="Slide Number Placeholder 3"/>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509617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33303" y="457200"/>
            <a:ext cx="2838722"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33303" y="2057400"/>
            <a:ext cx="283872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AU" dirty="0"/>
              <a:t>rotarylgbt.org</a:t>
            </a:r>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7" name="Slide Number Placeholder 6"/>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755939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329154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33303" y="457200"/>
            <a:ext cx="2838722"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33303" y="2057400"/>
            <a:ext cx="283872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AU" dirty="0"/>
              <a:t>rotarylgbt.org</a:t>
            </a:r>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7" name="Slide Number Placeholder 6"/>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973633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59428" y="365125"/>
            <a:ext cx="9394371"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81632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2011680" y="365125"/>
            <a:ext cx="656082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68437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5554" y="1709738"/>
            <a:ext cx="9361896"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985554" y="4589463"/>
            <a:ext cx="936189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976819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59428" y="1825625"/>
            <a:ext cx="453716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8812" y="1825625"/>
            <a:ext cx="453498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AU" dirty="0"/>
              <a:t>rotarylgbt.org</a:t>
            </a:r>
            <a:endParaRPr lang="en-US" dirty="0"/>
          </a:p>
        </p:txBody>
      </p:sp>
      <p:sp>
        <p:nvSpPr>
          <p:cNvPr id="6" name="Footer Placeholder 5"/>
          <p:cNvSpPr>
            <a:spLocks noGrp="1"/>
          </p:cNvSpPr>
          <p:nvPr>
            <p:ph type="ftr" sz="quarter" idx="11"/>
          </p:nvPr>
        </p:nvSpPr>
        <p:spPr/>
        <p:txBody>
          <a:bodyPr/>
          <a:lstStyle/>
          <a:p>
            <a:r>
              <a:rPr lang="en-US" dirty="0"/>
              <a:t>LGBT Rotarians and Friends Fellowship © 2018</a:t>
            </a:r>
          </a:p>
        </p:txBody>
      </p:sp>
      <p:sp>
        <p:nvSpPr>
          <p:cNvPr id="7" name="Slide Number Placeholder 6"/>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2032826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59429" y="365125"/>
            <a:ext cx="9395958" cy="1325563"/>
          </a:xfrm>
        </p:spPr>
        <p:txBody>
          <a:bodyPr/>
          <a:lstStyle/>
          <a:p>
            <a:r>
              <a:rPr lang="en-US"/>
              <a:t>Click to edit Master title style</a:t>
            </a:r>
          </a:p>
        </p:txBody>
      </p:sp>
      <p:sp>
        <p:nvSpPr>
          <p:cNvPr id="3" name="Text Placeholder 2"/>
          <p:cNvSpPr>
            <a:spLocks noGrp="1"/>
          </p:cNvSpPr>
          <p:nvPr>
            <p:ph type="body" idx="1"/>
          </p:nvPr>
        </p:nvSpPr>
        <p:spPr>
          <a:xfrm>
            <a:off x="1959429" y="1681163"/>
            <a:ext cx="4537164" cy="823912"/>
          </a:xfrm>
        </p:spPr>
        <p:txBody>
          <a:bodyPr anchor="b"/>
          <a:lstStyle>
            <a:lvl1pPr marL="0" indent="0">
              <a:buNone/>
              <a:defRPr sz="2400" b="0" i="0">
                <a:latin typeface="Open Sans Condensed Light" charset="0"/>
                <a:ea typeface="Open Sans Condensed Light" charset="0"/>
                <a:cs typeface="Open Sans Condensed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59428" y="2505075"/>
            <a:ext cx="45371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18810" y="1681163"/>
            <a:ext cx="4536578" cy="823912"/>
          </a:xfrm>
        </p:spPr>
        <p:txBody>
          <a:bodyPr anchor="b"/>
          <a:lstStyle>
            <a:lvl1pPr marL="0" indent="0">
              <a:buNone/>
              <a:defRPr sz="2400" b="0" i="0">
                <a:latin typeface="Open Sans Condensed Light" charset="0"/>
                <a:ea typeface="Open Sans Condensed Light" charset="0"/>
                <a:cs typeface="Open Sans Condensed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818810" y="2505075"/>
            <a:ext cx="45365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AU" dirty="0"/>
              <a:t>rotarylgbt.org</a:t>
            </a:r>
            <a:endParaRPr lang="en-US" dirty="0"/>
          </a:p>
        </p:txBody>
      </p:sp>
      <p:sp>
        <p:nvSpPr>
          <p:cNvPr id="8" name="Footer Placeholder 7"/>
          <p:cNvSpPr>
            <a:spLocks noGrp="1"/>
          </p:cNvSpPr>
          <p:nvPr>
            <p:ph type="ftr" sz="quarter" idx="11"/>
          </p:nvPr>
        </p:nvSpPr>
        <p:spPr/>
        <p:txBody>
          <a:bodyPr/>
          <a:lstStyle/>
          <a:p>
            <a:r>
              <a:rPr lang="en-US" dirty="0"/>
              <a:t>LGBT Rotarians and Friends Fellowship © 2018</a:t>
            </a:r>
          </a:p>
        </p:txBody>
      </p:sp>
      <p:sp>
        <p:nvSpPr>
          <p:cNvPr id="9" name="Slide Number Placeholder 8"/>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390972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AU" dirty="0"/>
              <a:t>rotarylgbt.org</a:t>
            </a:r>
            <a:endParaRPr lang="en-US" dirty="0"/>
          </a:p>
        </p:txBody>
      </p:sp>
      <p:sp>
        <p:nvSpPr>
          <p:cNvPr id="4" name="Footer Placeholder 3"/>
          <p:cNvSpPr>
            <a:spLocks noGrp="1"/>
          </p:cNvSpPr>
          <p:nvPr>
            <p:ph type="ftr" sz="quarter" idx="11"/>
          </p:nvPr>
        </p:nvSpPr>
        <p:spPr/>
        <p:txBody>
          <a:bodyPr/>
          <a:lstStyle/>
          <a:p>
            <a:r>
              <a:rPr lang="en-US" dirty="0"/>
              <a:t>LGBT Rotarians and Friends Fellowship © 2018</a:t>
            </a:r>
          </a:p>
        </p:txBody>
      </p:sp>
      <p:sp>
        <p:nvSpPr>
          <p:cNvPr id="5" name="Slide Number Placeholder 4"/>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57619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AU" dirty="0"/>
              <a:t>rotarylgbt.org</a:t>
            </a:r>
            <a:endParaRPr lang="en-US" dirty="0"/>
          </a:p>
        </p:txBody>
      </p:sp>
      <p:sp>
        <p:nvSpPr>
          <p:cNvPr id="3" name="Footer Placeholder 2"/>
          <p:cNvSpPr>
            <a:spLocks noGrp="1"/>
          </p:cNvSpPr>
          <p:nvPr>
            <p:ph type="ftr" sz="quarter" idx="11"/>
          </p:nvPr>
        </p:nvSpPr>
        <p:spPr/>
        <p:txBody>
          <a:bodyPr/>
          <a:lstStyle/>
          <a:p>
            <a:r>
              <a:rPr lang="en-US" dirty="0"/>
              <a:t>LGBT Rotarians and Friends Fellowship © 2018</a:t>
            </a:r>
          </a:p>
        </p:txBody>
      </p:sp>
      <p:sp>
        <p:nvSpPr>
          <p:cNvPr id="4" name="Slide Number Placeholder 3"/>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1124827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33303" y="457200"/>
            <a:ext cx="2838722"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33303" y="2057400"/>
            <a:ext cx="283872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AU" dirty="0"/>
              <a:t>rotarylgbt.org</a:t>
            </a:r>
            <a:endParaRPr lang="en-US" dirty="0"/>
          </a:p>
        </p:txBody>
      </p:sp>
      <p:sp>
        <p:nvSpPr>
          <p:cNvPr id="6" name="Footer Placeholder 5"/>
          <p:cNvSpPr>
            <a:spLocks noGrp="1"/>
          </p:cNvSpPr>
          <p:nvPr>
            <p:ph type="ftr" sz="quarter" idx="11"/>
          </p:nvPr>
        </p:nvSpPr>
        <p:spPr/>
        <p:txBody>
          <a:bodyPr/>
          <a:lstStyle/>
          <a:p>
            <a:r>
              <a:rPr lang="en-US" dirty="0"/>
              <a:t>LGBT Rotarians and Friends Fellowship © 2018</a:t>
            </a:r>
          </a:p>
        </p:txBody>
      </p:sp>
      <p:sp>
        <p:nvSpPr>
          <p:cNvPr id="7" name="Slide Number Placeholder 6"/>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683718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33303" y="457200"/>
            <a:ext cx="2838722"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933303" y="2057400"/>
            <a:ext cx="283872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AU" dirty="0"/>
              <a:t>rotarylgbt.org</a:t>
            </a:r>
            <a:endParaRPr lang="en-US" dirty="0"/>
          </a:p>
        </p:txBody>
      </p:sp>
      <p:sp>
        <p:nvSpPr>
          <p:cNvPr id="6" name="Footer Placeholder 5"/>
          <p:cNvSpPr>
            <a:spLocks noGrp="1"/>
          </p:cNvSpPr>
          <p:nvPr>
            <p:ph type="ftr" sz="quarter" idx="11"/>
          </p:nvPr>
        </p:nvSpPr>
        <p:spPr/>
        <p:txBody>
          <a:bodyPr/>
          <a:lstStyle/>
          <a:p>
            <a:r>
              <a:rPr lang="en-US" dirty="0"/>
              <a:t>LGBT Rotarians and Friends Fellowship © 2018</a:t>
            </a:r>
          </a:p>
        </p:txBody>
      </p:sp>
      <p:sp>
        <p:nvSpPr>
          <p:cNvPr id="7" name="Slide Number Placeholder 6"/>
          <p:cNvSpPr>
            <a:spLocks noGrp="1"/>
          </p:cNvSpPr>
          <p:nvPr>
            <p:ph type="sldNum" sz="quarter" idx="12"/>
          </p:nvPr>
        </p:nvSpPr>
        <p:spPr/>
        <p:txBody>
          <a:bodyPr/>
          <a:lstStyle/>
          <a:p>
            <a:fld id="{32AF8FCF-CF03-2249-AF6A-0AC76246BE8B}" type="slidenum">
              <a:rPr lang="en-US" smtClean="0"/>
              <a:pPr/>
              <a:t>‹#›</a:t>
            </a:fld>
            <a:endParaRPr lang="en-US"/>
          </a:p>
        </p:txBody>
      </p:sp>
    </p:spTree>
    <p:extLst>
      <p:ext uri="{BB962C8B-B14F-4D97-AF65-F5344CB8AC3E}">
        <p14:creationId xmlns:p14="http://schemas.microsoft.com/office/powerpoint/2010/main" val="74422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59428" y="365125"/>
            <a:ext cx="939437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59428" y="1825625"/>
            <a:ext cx="939437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dirty="0"/>
              <a:t>rotarylgbt.org</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LGBT Rotarians and Friends Fellowship © 2018</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pic>
        <p:nvPicPr>
          <p:cNvPr id="7" name="Picture 6"/>
          <p:cNvPicPr>
            <a:picLocks noChangeAspect="1"/>
          </p:cNvPicPr>
          <p:nvPr userDrawn="1"/>
        </p:nvPicPr>
        <p:blipFill rotWithShape="1">
          <a:blip r:embed="rId13"/>
          <a:srcRect l="68488"/>
          <a:stretch/>
        </p:blipFill>
        <p:spPr>
          <a:xfrm>
            <a:off x="-1" y="365125"/>
            <a:ext cx="1841605" cy="5811837"/>
          </a:xfrm>
          <a:prstGeom prst="rect">
            <a:avLst/>
          </a:prstGeom>
        </p:spPr>
      </p:pic>
    </p:spTree>
    <p:extLst>
      <p:ext uri="{BB962C8B-B14F-4D97-AF65-F5344CB8AC3E}">
        <p14:creationId xmlns:p14="http://schemas.microsoft.com/office/powerpoint/2010/main" val="801338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b="0" i="0" kern="1200">
          <a:solidFill>
            <a:schemeClr val="tx1"/>
          </a:solidFill>
          <a:latin typeface="Frutiger LT Std 75 Black" charset="0"/>
          <a:ea typeface="Frutiger LT Std 75 Black" charset="0"/>
          <a:cs typeface="Frutiger LT Std 75 Black" charset="0"/>
        </a:defRPr>
      </a:lvl1pPr>
    </p:titleStyle>
    <p:bodyStyle>
      <a:lvl1pPr marL="228600" indent="-228600" algn="l" defTabSz="914400" rtl="0" eaLnBrk="1" latinLnBrk="0" hangingPunct="1">
        <a:lnSpc>
          <a:spcPct val="100000"/>
        </a:lnSpc>
        <a:spcBef>
          <a:spcPts val="1000"/>
        </a:spcBef>
        <a:spcAft>
          <a:spcPts val="600"/>
        </a:spcAft>
        <a:buFont typeface="Arial"/>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spcAft>
          <a:spcPts val="600"/>
        </a:spcAft>
        <a:buFont typeface="Arial"/>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spcAft>
          <a:spcPts val="600"/>
        </a:spcAft>
        <a:buFont typeface="Arial"/>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spcAft>
          <a:spcPts val="600"/>
        </a:spcAft>
        <a:buFont typeface="Arial"/>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spcAft>
          <a:spcPts val="600"/>
        </a:spcAft>
        <a:buFont typeface="Arial"/>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5DAA"/>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59428" y="1825625"/>
            <a:ext cx="939437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dirty="0"/>
              <a:t>rotarylgbt.org</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F06904-47C1-4C62-AEB1-4C56BD20D771}" type="slidenum">
              <a:rPr lang="en-US" smtClean="0"/>
              <a:pPr/>
              <a:t>‹#›</a:t>
            </a:fld>
            <a:endParaRPr lang="en-US" dirty="0"/>
          </a:p>
        </p:txBody>
      </p:sp>
      <p:pic>
        <p:nvPicPr>
          <p:cNvPr id="9" name="Picture 8"/>
          <p:cNvPicPr>
            <a:picLocks noChangeAspect="1"/>
          </p:cNvPicPr>
          <p:nvPr userDrawn="1"/>
        </p:nvPicPr>
        <p:blipFill rotWithShape="1">
          <a:blip r:embed="rId13">
            <a:extLst>
              <a:ext uri="{28A0092B-C50C-407E-A947-70E740481C1C}">
                <a14:useLocalDpi xmlns:a14="http://schemas.microsoft.com/office/drawing/2010/main" val="0"/>
              </a:ext>
            </a:extLst>
          </a:blip>
          <a:srcRect l="68469"/>
          <a:stretch/>
        </p:blipFill>
        <p:spPr>
          <a:xfrm>
            <a:off x="0" y="365125"/>
            <a:ext cx="1842731" cy="5811838"/>
          </a:xfrm>
          <a:prstGeom prst="rect">
            <a:avLst/>
          </a:prstGeom>
        </p:spPr>
      </p:pic>
      <p:sp>
        <p:nvSpPr>
          <p:cNvPr id="12" name="Title Placeholder 11"/>
          <p:cNvSpPr>
            <a:spLocks noGrp="1"/>
          </p:cNvSpPr>
          <p:nvPr>
            <p:ph type="title"/>
          </p:nvPr>
        </p:nvSpPr>
        <p:spPr>
          <a:xfrm>
            <a:off x="1959428" y="365125"/>
            <a:ext cx="9394372" cy="1325563"/>
          </a:xfrm>
          <a:prstGeom prst="rect">
            <a:avLst/>
          </a:prstGeom>
        </p:spPr>
        <p:txBody>
          <a:bodyPr vert="horz" lIns="91440" tIns="45720" rIns="91440" bIns="45720" rtlCol="0" anchor="ctr">
            <a:normAutofit/>
          </a:bodyPr>
          <a:lstStyle/>
          <a:p>
            <a:r>
              <a:rPr lang="en-US" dirty="0"/>
              <a:t>Click to edit Master title style</a:t>
            </a:r>
          </a:p>
        </p:txBody>
      </p:sp>
      <p:sp>
        <p:nvSpPr>
          <p:cNvPr id="13" name="Footer Placeholder 1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LGBT Rotarians and Friends Fellowship © 2018</a:t>
            </a:r>
          </a:p>
        </p:txBody>
      </p:sp>
    </p:spTree>
    <p:extLst>
      <p:ext uri="{BB962C8B-B14F-4D97-AF65-F5344CB8AC3E}">
        <p14:creationId xmlns:p14="http://schemas.microsoft.com/office/powerpoint/2010/main" val="1935176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b="0" i="0" kern="1200">
          <a:solidFill>
            <a:schemeClr val="bg1"/>
          </a:solidFill>
          <a:latin typeface="Frutiger LT Std 75 Black" charset="0"/>
          <a:ea typeface="Frutiger LT Std 75 Black" charset="0"/>
          <a:cs typeface="Frutiger LT Std 75 Black" charset="0"/>
        </a:defRPr>
      </a:lvl1pPr>
    </p:titleStyle>
    <p:bodyStyle>
      <a:lvl1pPr marL="228600" indent="-228600" algn="l" defTabSz="914400" rtl="0" eaLnBrk="1" latinLnBrk="0" hangingPunct="1">
        <a:lnSpc>
          <a:spcPct val="100000"/>
        </a:lnSpc>
        <a:spcBef>
          <a:spcPts val="1000"/>
        </a:spcBef>
        <a:spcAft>
          <a:spcPts val="600"/>
        </a:spcAft>
        <a:buFont typeface="Arial"/>
        <a:buChar char="•"/>
        <a:defRPr sz="2800" b="0" i="0" kern="1200">
          <a:solidFill>
            <a:schemeClr val="bg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spcAft>
          <a:spcPts val="600"/>
        </a:spcAft>
        <a:buFont typeface="Arial"/>
        <a:buChar char="•"/>
        <a:defRPr sz="2400" b="0" i="0" kern="1200">
          <a:solidFill>
            <a:schemeClr val="bg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spcAft>
          <a:spcPts val="600"/>
        </a:spcAft>
        <a:buFont typeface="Arial"/>
        <a:buChar char="•"/>
        <a:defRPr sz="2000" b="0" i="0" kern="1200">
          <a:solidFill>
            <a:schemeClr val="bg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spcAft>
          <a:spcPts val="600"/>
        </a:spcAft>
        <a:buFont typeface="Arial"/>
        <a:buChar char="•"/>
        <a:defRPr sz="1800" b="0" i="0" kern="1200">
          <a:solidFill>
            <a:schemeClr val="bg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spcAft>
          <a:spcPts val="600"/>
        </a:spcAft>
        <a:buFont typeface="Arial"/>
        <a:buChar char="•"/>
        <a:defRPr sz="1800" b="0" i="0" kern="1200">
          <a:solidFill>
            <a:schemeClr val="bg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LGBT+ Awareness</a:t>
            </a:r>
          </a:p>
        </p:txBody>
      </p:sp>
      <p:sp>
        <p:nvSpPr>
          <p:cNvPr id="3" name="Subtitle 2"/>
          <p:cNvSpPr>
            <a:spLocks noGrp="1"/>
          </p:cNvSpPr>
          <p:nvPr>
            <p:ph type="subTitle" idx="1"/>
          </p:nvPr>
        </p:nvSpPr>
        <p:spPr/>
        <p:txBody>
          <a:bodyPr/>
          <a:lstStyle/>
          <a:p>
            <a:r>
              <a:rPr lang="en-US" dirty="0"/>
              <a:t>Making our clubs and communities more inclusive and welcoming for everyone.</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1</a:t>
            </a:fld>
            <a:endParaRPr lang="en-US"/>
          </a:p>
        </p:txBody>
      </p:sp>
      <p:pic>
        <p:nvPicPr>
          <p:cNvPr id="7" name="Picture 6"/>
          <p:cNvPicPr>
            <a:picLocks noChangeAspect="1"/>
          </p:cNvPicPr>
          <p:nvPr/>
        </p:nvPicPr>
        <p:blipFill>
          <a:blip r:embed="rId3"/>
          <a:srcRect/>
          <a:stretch/>
        </p:blipFill>
        <p:spPr>
          <a:xfrm>
            <a:off x="2209800" y="302769"/>
            <a:ext cx="8202034" cy="1786914"/>
          </a:xfrm>
          <a:prstGeom prst="rect">
            <a:avLst/>
          </a:prstGeom>
        </p:spPr>
      </p:pic>
    </p:spTree>
    <p:extLst>
      <p:ext uri="{BB962C8B-B14F-4D97-AF65-F5344CB8AC3E}">
        <p14:creationId xmlns:p14="http://schemas.microsoft.com/office/powerpoint/2010/main" val="1169454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Diversity of Sex, Gender Identity, Expression &amp; Orientation</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17049176"/>
              </p:ext>
            </p:extLst>
          </p:nvPr>
        </p:nvGraphicFramePr>
        <p:xfrm>
          <a:off x="2057672" y="1989000"/>
          <a:ext cx="9438328" cy="2880000"/>
        </p:xfrm>
        <a:graphic>
          <a:graphicData uri="http://schemas.openxmlformats.org/drawingml/2006/table">
            <a:tbl>
              <a:tblPr firstRow="1" bandRow="1">
                <a:tableStyleId>{2D5ABB26-0587-4C30-8999-92F81FD0307C}</a:tableStyleId>
              </a:tblPr>
              <a:tblGrid>
                <a:gridCol w="2359582">
                  <a:extLst>
                    <a:ext uri="{9D8B030D-6E8A-4147-A177-3AD203B41FA5}">
                      <a16:colId xmlns:a16="http://schemas.microsoft.com/office/drawing/2014/main" val="20000"/>
                    </a:ext>
                  </a:extLst>
                </a:gridCol>
                <a:gridCol w="2359582">
                  <a:extLst>
                    <a:ext uri="{9D8B030D-6E8A-4147-A177-3AD203B41FA5}">
                      <a16:colId xmlns:a16="http://schemas.microsoft.com/office/drawing/2014/main" val="20001"/>
                    </a:ext>
                  </a:extLst>
                </a:gridCol>
                <a:gridCol w="2359582">
                  <a:extLst>
                    <a:ext uri="{9D8B030D-6E8A-4147-A177-3AD203B41FA5}">
                      <a16:colId xmlns:a16="http://schemas.microsoft.com/office/drawing/2014/main" val="20002"/>
                    </a:ext>
                  </a:extLst>
                </a:gridCol>
                <a:gridCol w="2359582">
                  <a:extLst>
                    <a:ext uri="{9D8B030D-6E8A-4147-A177-3AD203B41FA5}">
                      <a16:colId xmlns:a16="http://schemas.microsoft.com/office/drawing/2014/main" val="20003"/>
                    </a:ext>
                  </a:extLst>
                </a:gridCol>
              </a:tblGrid>
              <a:tr h="423703">
                <a:tc>
                  <a:txBody>
                    <a:bodyPr/>
                    <a:lstStyle/>
                    <a:p>
                      <a:pPr algn="ctr"/>
                      <a:r>
                        <a:rPr lang="en-AU" sz="1400" dirty="0"/>
                        <a:t>Sex</a:t>
                      </a:r>
                      <a:endParaRPr lang="en-AU" sz="1400" b="1" dirty="0">
                        <a:solidFill>
                          <a:srgbClr val="0070C0"/>
                        </a:solidFill>
                      </a:endParaRPr>
                    </a:p>
                  </a:txBody>
                  <a:tcPr marL="91439" marR="91439" marT="45699" marB="45699" anchor="ctr">
                    <a:solidFill>
                      <a:schemeClr val="accent4"/>
                    </a:solidFill>
                  </a:tcPr>
                </a:tc>
                <a:tc>
                  <a:txBody>
                    <a:bodyPr/>
                    <a:lstStyle/>
                    <a:p>
                      <a:pPr algn="ctr"/>
                      <a:r>
                        <a:rPr lang="en-AU" sz="1400" dirty="0"/>
                        <a:t>Gender Identity</a:t>
                      </a:r>
                      <a:endParaRPr lang="en-AU" sz="1400" b="1" dirty="0">
                        <a:solidFill>
                          <a:srgbClr val="0070C0"/>
                        </a:solidFill>
                      </a:endParaRPr>
                    </a:p>
                  </a:txBody>
                  <a:tcPr marL="91439" marR="91439" marT="45699" marB="45699" anchor="ctr">
                    <a:solidFill>
                      <a:schemeClr val="accent1"/>
                    </a:solidFill>
                  </a:tcPr>
                </a:tc>
                <a:tc>
                  <a:txBody>
                    <a:bodyPr/>
                    <a:lstStyle/>
                    <a:p>
                      <a:pPr algn="ctr"/>
                      <a:r>
                        <a:rPr lang="en-AU" sz="1400" dirty="0"/>
                        <a:t>Gender Expression </a:t>
                      </a:r>
                      <a:endParaRPr lang="en-AU" sz="1400" b="1" dirty="0">
                        <a:solidFill>
                          <a:srgbClr val="0070C0"/>
                        </a:solidFill>
                      </a:endParaRPr>
                    </a:p>
                  </a:txBody>
                  <a:tcPr marL="91439" marR="91439" marT="45699" marB="45699" anchor="ctr">
                    <a:solidFill>
                      <a:schemeClr val="accent6"/>
                    </a:solidFill>
                  </a:tcPr>
                </a:tc>
                <a:tc>
                  <a:txBody>
                    <a:bodyPr/>
                    <a:lstStyle/>
                    <a:p>
                      <a:pPr algn="ctr"/>
                      <a:r>
                        <a:rPr lang="en-AU" sz="1400" dirty="0"/>
                        <a:t>Sexuality</a:t>
                      </a:r>
                      <a:endParaRPr lang="en-AU" sz="1400" b="1" dirty="0">
                        <a:solidFill>
                          <a:srgbClr val="0070C0"/>
                        </a:solidFill>
                      </a:endParaRPr>
                    </a:p>
                  </a:txBody>
                  <a:tcPr marL="91439" marR="91439" marT="45699" marB="45699" anchor="ctr">
                    <a:solidFill>
                      <a:schemeClr val="accent3"/>
                    </a:solidFill>
                  </a:tcPr>
                </a:tc>
                <a:extLst>
                  <a:ext uri="{0D108BD9-81ED-4DB2-BD59-A6C34878D82A}">
                    <a16:rowId xmlns:a16="http://schemas.microsoft.com/office/drawing/2014/main" val="10000"/>
                  </a:ext>
                </a:extLst>
              </a:tr>
              <a:tr h="423703">
                <a:tc>
                  <a:txBody>
                    <a:bodyPr/>
                    <a:lstStyle/>
                    <a:p>
                      <a:pPr algn="ctr"/>
                      <a:r>
                        <a:rPr lang="en-AU" sz="1400" dirty="0"/>
                        <a:t>Biology</a:t>
                      </a:r>
                      <a:endParaRPr lang="en-AU" sz="1400" dirty="0">
                        <a:solidFill>
                          <a:srgbClr val="0070C0"/>
                        </a:solidFill>
                      </a:endParaRPr>
                    </a:p>
                  </a:txBody>
                  <a:tcPr marL="91439" marR="91439" marT="45699" marB="45699">
                    <a:solidFill>
                      <a:schemeClr val="accent4">
                        <a:lumMod val="60000"/>
                        <a:lumOff val="40000"/>
                      </a:schemeClr>
                    </a:solidFill>
                  </a:tcPr>
                </a:tc>
                <a:tc>
                  <a:txBody>
                    <a:bodyPr/>
                    <a:lstStyle/>
                    <a:p>
                      <a:pPr algn="ctr"/>
                      <a:r>
                        <a:rPr lang="en-AU" sz="1400" dirty="0"/>
                        <a:t>Brain</a:t>
                      </a:r>
                      <a:endParaRPr lang="en-AU" sz="1400" dirty="0">
                        <a:solidFill>
                          <a:srgbClr val="0070C0"/>
                        </a:solidFill>
                      </a:endParaRPr>
                    </a:p>
                  </a:txBody>
                  <a:tcPr marL="91439" marR="91439" marT="45699" marB="45699">
                    <a:solidFill>
                      <a:schemeClr val="accent1">
                        <a:lumMod val="60000"/>
                        <a:lumOff val="40000"/>
                      </a:schemeClr>
                    </a:solidFill>
                  </a:tcPr>
                </a:tc>
                <a:tc>
                  <a:txBody>
                    <a:bodyPr/>
                    <a:lstStyle/>
                    <a:p>
                      <a:pPr algn="ctr"/>
                      <a:r>
                        <a:rPr lang="en-AU" sz="1400" dirty="0"/>
                        <a:t>Cultural</a:t>
                      </a:r>
                      <a:endParaRPr lang="en-AU" sz="1400" dirty="0">
                        <a:solidFill>
                          <a:srgbClr val="0070C0"/>
                        </a:solidFill>
                      </a:endParaRPr>
                    </a:p>
                  </a:txBody>
                  <a:tcPr marL="91439" marR="91439" marT="45699" marB="45699">
                    <a:solidFill>
                      <a:schemeClr val="accent6">
                        <a:lumMod val="60000"/>
                        <a:lumOff val="40000"/>
                      </a:schemeClr>
                    </a:solidFill>
                  </a:tcPr>
                </a:tc>
                <a:tc>
                  <a:txBody>
                    <a:bodyPr/>
                    <a:lstStyle/>
                    <a:p>
                      <a:pPr algn="ctr"/>
                      <a:r>
                        <a:rPr lang="en-AU" sz="1400" dirty="0"/>
                        <a:t>Orientation</a:t>
                      </a:r>
                      <a:endParaRPr lang="en-AU" sz="1400" dirty="0">
                        <a:solidFill>
                          <a:srgbClr val="0070C0"/>
                        </a:solidFill>
                      </a:endParaRPr>
                    </a:p>
                  </a:txBody>
                  <a:tcPr marL="91439" marR="91439" marT="45699" marB="45699">
                    <a:solidFill>
                      <a:schemeClr val="accent3">
                        <a:lumMod val="60000"/>
                        <a:lumOff val="40000"/>
                      </a:schemeClr>
                    </a:solidFill>
                  </a:tcPr>
                </a:tc>
                <a:extLst>
                  <a:ext uri="{0D108BD9-81ED-4DB2-BD59-A6C34878D82A}">
                    <a16:rowId xmlns:a16="http://schemas.microsoft.com/office/drawing/2014/main" val="10001"/>
                  </a:ext>
                </a:extLst>
              </a:tr>
              <a:tr h="1016297">
                <a:tc>
                  <a:txBody>
                    <a:bodyPr/>
                    <a:lstStyle/>
                    <a:p>
                      <a:pPr algn="ctr"/>
                      <a:r>
                        <a:rPr lang="en-AU" sz="1400" dirty="0"/>
                        <a:t>Female</a:t>
                      </a:r>
                    </a:p>
                  </a:txBody>
                  <a:tcPr marL="91439" marR="91439" marT="45716" marB="45716">
                    <a:solidFill>
                      <a:schemeClr val="accent4">
                        <a:lumMod val="40000"/>
                        <a:lumOff val="60000"/>
                      </a:schemeClr>
                    </a:solidFill>
                  </a:tcPr>
                </a:tc>
                <a:tc>
                  <a:txBody>
                    <a:bodyPr/>
                    <a:lstStyle/>
                    <a:p>
                      <a:pPr algn="ctr"/>
                      <a:r>
                        <a:rPr lang="en-AU" sz="1400" dirty="0"/>
                        <a:t>Woman</a:t>
                      </a:r>
                    </a:p>
                  </a:txBody>
                  <a:tcPr marL="91439" marR="91439" marT="45716" marB="45716">
                    <a:solidFill>
                      <a:schemeClr val="accent1">
                        <a:lumMod val="40000"/>
                        <a:lumOff val="60000"/>
                      </a:schemeClr>
                    </a:solidFill>
                  </a:tcPr>
                </a:tc>
                <a:tc>
                  <a:txBody>
                    <a:bodyPr/>
                    <a:lstStyle/>
                    <a:p>
                      <a:pPr algn="ctr"/>
                      <a:r>
                        <a:rPr lang="en-AU" sz="1400" dirty="0"/>
                        <a:t>Feminine</a:t>
                      </a:r>
                    </a:p>
                  </a:txBody>
                  <a:tcPr marL="91439" marR="91439" marT="45716" marB="45716">
                    <a:solidFill>
                      <a:schemeClr val="accent6">
                        <a:lumMod val="40000"/>
                        <a:lumOff val="60000"/>
                      </a:schemeClr>
                    </a:solidFill>
                  </a:tcPr>
                </a:tc>
                <a:tc>
                  <a:txBody>
                    <a:bodyPr/>
                    <a:lstStyle/>
                    <a:p>
                      <a:pPr algn="ctr"/>
                      <a:r>
                        <a:rPr lang="en-AU" sz="1400" dirty="0"/>
                        <a:t>Men</a:t>
                      </a:r>
                    </a:p>
                  </a:txBody>
                  <a:tcPr marL="91439" marR="91439" marT="45716" marB="45716">
                    <a:solidFill>
                      <a:schemeClr val="accent3">
                        <a:lumMod val="40000"/>
                        <a:lumOff val="60000"/>
                      </a:schemeClr>
                    </a:solidFill>
                  </a:tcPr>
                </a:tc>
                <a:extLst>
                  <a:ext uri="{0D108BD9-81ED-4DB2-BD59-A6C34878D82A}">
                    <a16:rowId xmlns:a16="http://schemas.microsoft.com/office/drawing/2014/main" val="10002"/>
                  </a:ext>
                </a:extLst>
              </a:tr>
              <a:tr h="1016297">
                <a:tc>
                  <a:txBody>
                    <a:bodyPr/>
                    <a:lstStyle/>
                    <a:p>
                      <a:pPr algn="ctr"/>
                      <a:r>
                        <a:rPr lang="en-AU" sz="1400" dirty="0"/>
                        <a:t>Male</a:t>
                      </a:r>
                    </a:p>
                  </a:txBody>
                  <a:tcPr marL="91439" marR="91439" marT="45716" marB="45716" anchor="b">
                    <a:solidFill>
                      <a:schemeClr val="accent4">
                        <a:lumMod val="40000"/>
                        <a:lumOff val="60000"/>
                      </a:schemeClr>
                    </a:solidFill>
                  </a:tcPr>
                </a:tc>
                <a:tc>
                  <a:txBody>
                    <a:bodyPr/>
                    <a:lstStyle/>
                    <a:p>
                      <a:pPr algn="ctr"/>
                      <a:r>
                        <a:rPr lang="en-AU" sz="1400" dirty="0"/>
                        <a:t>Man</a:t>
                      </a:r>
                    </a:p>
                  </a:txBody>
                  <a:tcPr marL="91439" marR="91439" marT="45716" marB="45716" anchor="b">
                    <a:solidFill>
                      <a:schemeClr val="accent1">
                        <a:lumMod val="40000"/>
                        <a:lumOff val="60000"/>
                      </a:schemeClr>
                    </a:solidFill>
                  </a:tcPr>
                </a:tc>
                <a:tc>
                  <a:txBody>
                    <a:bodyPr/>
                    <a:lstStyle/>
                    <a:p>
                      <a:pPr algn="ctr"/>
                      <a:r>
                        <a:rPr lang="en-AU" sz="1400" dirty="0"/>
                        <a:t>Masculine</a:t>
                      </a:r>
                    </a:p>
                  </a:txBody>
                  <a:tcPr marL="91439" marR="91439" marT="45716" marB="45716" anchor="b">
                    <a:solidFill>
                      <a:schemeClr val="accent6">
                        <a:lumMod val="40000"/>
                        <a:lumOff val="60000"/>
                      </a:schemeClr>
                    </a:solidFill>
                  </a:tcPr>
                </a:tc>
                <a:tc>
                  <a:txBody>
                    <a:bodyPr/>
                    <a:lstStyle/>
                    <a:p>
                      <a:pPr algn="ctr"/>
                      <a:r>
                        <a:rPr lang="en-AU" sz="1400" dirty="0"/>
                        <a:t>Women</a:t>
                      </a:r>
                    </a:p>
                  </a:txBody>
                  <a:tcPr marL="91439" marR="91439" marT="45716" marB="45716" anchor="b">
                    <a:solidFill>
                      <a:schemeClr val="accent3">
                        <a:lumMod val="40000"/>
                        <a:lumOff val="60000"/>
                      </a:schemeClr>
                    </a:solidFill>
                  </a:tcPr>
                </a:tc>
                <a:extLst>
                  <a:ext uri="{0D108BD9-81ED-4DB2-BD59-A6C34878D82A}">
                    <a16:rowId xmlns:a16="http://schemas.microsoft.com/office/drawing/2014/main" val="10003"/>
                  </a:ext>
                </a:extLst>
              </a:tr>
            </a:tbl>
          </a:graphicData>
        </a:graphic>
      </p:graphicFrame>
      <p:cxnSp>
        <p:nvCxnSpPr>
          <p:cNvPr id="5" name="Straight Arrow Connector 4"/>
          <p:cNvCxnSpPr/>
          <p:nvPr/>
        </p:nvCxnSpPr>
        <p:spPr>
          <a:xfrm>
            <a:off x="3235543" y="3284984"/>
            <a:ext cx="0" cy="1152128"/>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cxnSp>
        <p:nvCxnSpPr>
          <p:cNvPr id="6" name="Straight Arrow Connector 5"/>
          <p:cNvCxnSpPr/>
          <p:nvPr/>
        </p:nvCxnSpPr>
        <p:spPr>
          <a:xfrm>
            <a:off x="5580254" y="3284984"/>
            <a:ext cx="0" cy="11521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7972728" y="3284984"/>
            <a:ext cx="0" cy="1152128"/>
          </a:xfrm>
          <a:prstGeom prst="straightConnector1">
            <a:avLst/>
          </a:prstGeom>
          <a:ln>
            <a:headEnd type="arrow"/>
            <a:tailEnd type="arrow"/>
          </a:ln>
        </p:spPr>
        <p:style>
          <a:lnRef idx="1">
            <a:schemeClr val="accent6"/>
          </a:lnRef>
          <a:fillRef idx="0">
            <a:schemeClr val="accent6"/>
          </a:fillRef>
          <a:effectRef idx="0">
            <a:schemeClr val="accent6"/>
          </a:effectRef>
          <a:fontRef idx="minor">
            <a:schemeClr val="tx1"/>
          </a:fontRef>
        </p:style>
      </p:cxnSp>
      <p:cxnSp>
        <p:nvCxnSpPr>
          <p:cNvPr id="8" name="Straight Arrow Connector 7"/>
          <p:cNvCxnSpPr/>
          <p:nvPr/>
        </p:nvCxnSpPr>
        <p:spPr>
          <a:xfrm>
            <a:off x="10269009" y="3284984"/>
            <a:ext cx="0" cy="1152128"/>
          </a:xfrm>
          <a:prstGeom prst="straightConnector1">
            <a:avLst/>
          </a:prstGeom>
          <a:ln>
            <a:headEnd type="arrow"/>
            <a:tailEnd type="arrow"/>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76107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Diversity of Sex, Gender Identity, Expression &amp; Orientation</a:t>
            </a:r>
            <a:endParaRPr lang="en-AU" dirty="0"/>
          </a:p>
        </p:txBody>
      </p:sp>
      <p:graphicFrame>
        <p:nvGraphicFramePr>
          <p:cNvPr id="4" name="Content Placeholder 3"/>
          <p:cNvGraphicFramePr>
            <a:graphicFrameLocks/>
          </p:cNvGraphicFramePr>
          <p:nvPr>
            <p:extLst>
              <p:ext uri="{D42A27DB-BD31-4B8C-83A1-F6EECF244321}">
                <p14:modId xmlns:p14="http://schemas.microsoft.com/office/powerpoint/2010/main" val="1132422472"/>
              </p:ext>
            </p:extLst>
          </p:nvPr>
        </p:nvGraphicFramePr>
        <p:xfrm>
          <a:off x="2062802" y="1989001"/>
          <a:ext cx="9433200" cy="2879999"/>
        </p:xfrm>
        <a:graphic>
          <a:graphicData uri="http://schemas.openxmlformats.org/drawingml/2006/table">
            <a:tbl>
              <a:tblPr firstRow="1" bandRow="1">
                <a:tableStyleId>{2D5ABB26-0587-4C30-8999-92F81FD0307C}</a:tableStyleId>
              </a:tblPr>
              <a:tblGrid>
                <a:gridCol w="2358300">
                  <a:extLst>
                    <a:ext uri="{9D8B030D-6E8A-4147-A177-3AD203B41FA5}">
                      <a16:colId xmlns:a16="http://schemas.microsoft.com/office/drawing/2014/main" val="20000"/>
                    </a:ext>
                  </a:extLst>
                </a:gridCol>
                <a:gridCol w="2358300">
                  <a:extLst>
                    <a:ext uri="{9D8B030D-6E8A-4147-A177-3AD203B41FA5}">
                      <a16:colId xmlns:a16="http://schemas.microsoft.com/office/drawing/2014/main" val="20001"/>
                    </a:ext>
                  </a:extLst>
                </a:gridCol>
                <a:gridCol w="2358300">
                  <a:extLst>
                    <a:ext uri="{9D8B030D-6E8A-4147-A177-3AD203B41FA5}">
                      <a16:colId xmlns:a16="http://schemas.microsoft.com/office/drawing/2014/main" val="20002"/>
                    </a:ext>
                  </a:extLst>
                </a:gridCol>
                <a:gridCol w="2358300">
                  <a:extLst>
                    <a:ext uri="{9D8B030D-6E8A-4147-A177-3AD203B41FA5}">
                      <a16:colId xmlns:a16="http://schemas.microsoft.com/office/drawing/2014/main" val="20003"/>
                    </a:ext>
                  </a:extLst>
                </a:gridCol>
              </a:tblGrid>
              <a:tr h="423703">
                <a:tc>
                  <a:txBody>
                    <a:bodyPr/>
                    <a:lstStyle/>
                    <a:p>
                      <a:pPr algn="ctr"/>
                      <a:r>
                        <a:rPr lang="en-AU" sz="1400" dirty="0"/>
                        <a:t>Sex</a:t>
                      </a:r>
                      <a:endParaRPr lang="en-AU" sz="1400" b="1" dirty="0">
                        <a:solidFill>
                          <a:srgbClr val="0070C0"/>
                        </a:solidFill>
                      </a:endParaRPr>
                    </a:p>
                  </a:txBody>
                  <a:tcPr marL="91439" marR="91439" marT="45699" marB="45699" anchor="ctr">
                    <a:solidFill>
                      <a:schemeClr val="accent4"/>
                    </a:solidFill>
                  </a:tcPr>
                </a:tc>
                <a:tc>
                  <a:txBody>
                    <a:bodyPr/>
                    <a:lstStyle/>
                    <a:p>
                      <a:pPr algn="ctr"/>
                      <a:r>
                        <a:rPr lang="en-AU" sz="1400" dirty="0"/>
                        <a:t>Gender Identity</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Gender Expression </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Sexuality</a:t>
                      </a:r>
                      <a:endParaRPr lang="en-AU" sz="1400" b="1" dirty="0">
                        <a:solidFill>
                          <a:srgbClr val="0070C0"/>
                        </a:solidFill>
                      </a:endParaRPr>
                    </a:p>
                  </a:txBody>
                  <a:tcPr marL="91439" marR="91439" marT="45699" marB="45699" anchor="ctr">
                    <a:solidFill>
                      <a:schemeClr val="bg1">
                        <a:lumMod val="65000"/>
                      </a:schemeClr>
                    </a:solidFill>
                  </a:tcPr>
                </a:tc>
                <a:extLst>
                  <a:ext uri="{0D108BD9-81ED-4DB2-BD59-A6C34878D82A}">
                    <a16:rowId xmlns:a16="http://schemas.microsoft.com/office/drawing/2014/main" val="10000"/>
                  </a:ext>
                </a:extLst>
              </a:tr>
              <a:tr h="423703">
                <a:tc>
                  <a:txBody>
                    <a:bodyPr/>
                    <a:lstStyle/>
                    <a:p>
                      <a:pPr algn="ctr"/>
                      <a:r>
                        <a:rPr lang="en-AU" sz="1400" dirty="0"/>
                        <a:t>Biology</a:t>
                      </a:r>
                      <a:endParaRPr lang="en-AU" sz="1400" dirty="0">
                        <a:solidFill>
                          <a:srgbClr val="0070C0"/>
                        </a:solidFill>
                      </a:endParaRPr>
                    </a:p>
                  </a:txBody>
                  <a:tcPr marL="91439" marR="91439" marT="45699" marB="45699">
                    <a:solidFill>
                      <a:schemeClr val="accent4">
                        <a:lumMod val="60000"/>
                        <a:lumOff val="40000"/>
                      </a:schemeClr>
                    </a:solidFill>
                  </a:tcPr>
                </a:tc>
                <a:tc>
                  <a:txBody>
                    <a:bodyPr/>
                    <a:lstStyle/>
                    <a:p>
                      <a:pPr algn="ctr"/>
                      <a:r>
                        <a:rPr lang="en-AU" sz="1400" dirty="0"/>
                        <a:t>Brain</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Cultural</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Orientation</a:t>
                      </a:r>
                      <a:endParaRPr lang="en-AU" sz="1400" dirty="0">
                        <a:solidFill>
                          <a:srgbClr val="0070C0"/>
                        </a:solidFill>
                      </a:endParaRPr>
                    </a:p>
                  </a:txBody>
                  <a:tcPr marL="91439" marR="91439" marT="45699" marB="45699">
                    <a:solidFill>
                      <a:schemeClr val="bg1">
                        <a:lumMod val="75000"/>
                      </a:schemeClr>
                    </a:solidFill>
                  </a:tcPr>
                </a:tc>
                <a:extLst>
                  <a:ext uri="{0D108BD9-81ED-4DB2-BD59-A6C34878D82A}">
                    <a16:rowId xmlns:a16="http://schemas.microsoft.com/office/drawing/2014/main" val="10001"/>
                  </a:ext>
                </a:extLst>
              </a:tr>
              <a:tr h="677531">
                <a:tc>
                  <a:txBody>
                    <a:bodyPr/>
                    <a:lstStyle/>
                    <a:p>
                      <a:pPr algn="ctr"/>
                      <a:r>
                        <a:rPr lang="en-AU" sz="1400" dirty="0"/>
                        <a:t>Female</a:t>
                      </a:r>
                    </a:p>
                  </a:txBody>
                  <a:tcPr marL="91439" marR="91439" marT="45716" marB="45716">
                    <a:solidFill>
                      <a:schemeClr val="accent4">
                        <a:lumMod val="40000"/>
                        <a:lumOff val="60000"/>
                      </a:schemeClr>
                    </a:solidFill>
                  </a:tcPr>
                </a:tc>
                <a:tc rowSpan="2">
                  <a:txBody>
                    <a:bodyPr/>
                    <a:lstStyle/>
                    <a:p>
                      <a:pPr algn="ctr"/>
                      <a:r>
                        <a:rPr lang="en-AU" sz="1400" dirty="0"/>
                        <a:t>Woman</a:t>
                      </a:r>
                    </a:p>
                  </a:txBody>
                  <a:tcPr marL="91439" marR="91439" marT="45716" marB="45716">
                    <a:solidFill>
                      <a:schemeClr val="bg1">
                        <a:lumMod val="85000"/>
                      </a:schemeClr>
                    </a:solidFill>
                  </a:tcPr>
                </a:tc>
                <a:tc rowSpan="2">
                  <a:txBody>
                    <a:bodyPr/>
                    <a:lstStyle/>
                    <a:p>
                      <a:pPr algn="ctr"/>
                      <a:r>
                        <a:rPr lang="en-AU" sz="1400" dirty="0"/>
                        <a:t>Feminine</a:t>
                      </a:r>
                    </a:p>
                  </a:txBody>
                  <a:tcPr marL="91439" marR="91439" marT="45716" marB="45716">
                    <a:solidFill>
                      <a:schemeClr val="bg1">
                        <a:lumMod val="85000"/>
                      </a:schemeClr>
                    </a:solidFill>
                  </a:tcPr>
                </a:tc>
                <a:tc rowSpan="2">
                  <a:txBody>
                    <a:bodyPr/>
                    <a:lstStyle/>
                    <a:p>
                      <a:pPr algn="ctr"/>
                      <a:r>
                        <a:rPr lang="en-AU" sz="1400" dirty="0"/>
                        <a:t>Men</a:t>
                      </a:r>
                    </a:p>
                  </a:txBody>
                  <a:tcPr marL="91439" marR="91439" marT="45716" marB="45716">
                    <a:solidFill>
                      <a:schemeClr val="bg1">
                        <a:lumMod val="85000"/>
                      </a:schemeClr>
                    </a:solidFill>
                  </a:tcPr>
                </a:tc>
                <a:extLst>
                  <a:ext uri="{0D108BD9-81ED-4DB2-BD59-A6C34878D82A}">
                    <a16:rowId xmlns:a16="http://schemas.microsoft.com/office/drawing/2014/main" val="10002"/>
                  </a:ext>
                </a:extLst>
              </a:tr>
              <a:tr h="677531">
                <a:tc>
                  <a:txBody>
                    <a:bodyPr/>
                    <a:lstStyle/>
                    <a:p>
                      <a:pPr algn="ctr"/>
                      <a:r>
                        <a:rPr lang="en-AU" sz="1400" dirty="0"/>
                        <a:t>Intersex</a:t>
                      </a:r>
                    </a:p>
                  </a:txBody>
                  <a:tcPr marL="91439" marR="91439" marT="45716" marB="45716" anchor="ctr">
                    <a:solidFill>
                      <a:schemeClr val="accent4">
                        <a:lumMod val="40000"/>
                        <a:lumOff val="60000"/>
                      </a:schemeClr>
                    </a:solidFill>
                  </a:tcPr>
                </a:tc>
                <a:tc vMerge="1">
                  <a:txBody>
                    <a:bodyPr/>
                    <a:lstStyle/>
                    <a:p>
                      <a:endParaRPr lang="en-AU"/>
                    </a:p>
                  </a:txBody>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10003"/>
                  </a:ext>
                </a:extLst>
              </a:tr>
              <a:tr h="677531">
                <a:tc>
                  <a:txBody>
                    <a:bodyPr/>
                    <a:lstStyle/>
                    <a:p>
                      <a:pPr algn="ctr"/>
                      <a:r>
                        <a:rPr lang="en-AU" sz="1400" dirty="0"/>
                        <a:t>Male</a:t>
                      </a:r>
                    </a:p>
                  </a:txBody>
                  <a:tcPr marL="91439" marR="91439" marT="45716" marB="45716" anchor="b">
                    <a:solidFill>
                      <a:schemeClr val="accent4">
                        <a:lumMod val="40000"/>
                        <a:lumOff val="60000"/>
                      </a:schemeClr>
                    </a:solidFill>
                  </a:tcPr>
                </a:tc>
                <a:tc>
                  <a:txBody>
                    <a:bodyPr/>
                    <a:lstStyle/>
                    <a:p>
                      <a:pPr algn="ctr"/>
                      <a:r>
                        <a:rPr lang="en-AU" sz="1400" dirty="0"/>
                        <a:t>Man</a:t>
                      </a:r>
                    </a:p>
                  </a:txBody>
                  <a:tcPr marL="91439" marR="91439" marT="45716" marB="45716" anchor="b">
                    <a:solidFill>
                      <a:schemeClr val="bg1">
                        <a:lumMod val="85000"/>
                      </a:schemeClr>
                    </a:solidFill>
                  </a:tcPr>
                </a:tc>
                <a:tc>
                  <a:txBody>
                    <a:bodyPr/>
                    <a:lstStyle/>
                    <a:p>
                      <a:pPr algn="ctr"/>
                      <a:r>
                        <a:rPr lang="en-AU" sz="1400" dirty="0"/>
                        <a:t>Masculine</a:t>
                      </a:r>
                    </a:p>
                  </a:txBody>
                  <a:tcPr marL="91439" marR="91439" marT="45716" marB="45716" anchor="b">
                    <a:solidFill>
                      <a:schemeClr val="bg1">
                        <a:lumMod val="85000"/>
                      </a:schemeClr>
                    </a:solidFill>
                  </a:tcPr>
                </a:tc>
                <a:tc>
                  <a:txBody>
                    <a:bodyPr/>
                    <a:lstStyle/>
                    <a:p>
                      <a:pPr algn="ctr"/>
                      <a:r>
                        <a:rPr lang="en-AU" sz="1400" dirty="0"/>
                        <a:t>Women</a:t>
                      </a:r>
                    </a:p>
                  </a:txBody>
                  <a:tcPr marL="91439" marR="91439" marT="45716" marB="45716" anchor="b">
                    <a:solidFill>
                      <a:schemeClr val="bg1">
                        <a:lumMod val="85000"/>
                      </a:schemeClr>
                    </a:solidFill>
                  </a:tcPr>
                </a:tc>
                <a:extLst>
                  <a:ext uri="{0D108BD9-81ED-4DB2-BD59-A6C34878D82A}">
                    <a16:rowId xmlns:a16="http://schemas.microsoft.com/office/drawing/2014/main" val="10004"/>
                  </a:ext>
                </a:extLst>
              </a:tr>
            </a:tbl>
          </a:graphicData>
        </a:graphic>
      </p:graphicFrame>
      <p:cxnSp>
        <p:nvCxnSpPr>
          <p:cNvPr id="13" name="Straight Arrow Connector 12"/>
          <p:cNvCxnSpPr/>
          <p:nvPr/>
        </p:nvCxnSpPr>
        <p:spPr>
          <a:xfrm>
            <a:off x="5611252"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7910736"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10284507"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V="1">
            <a:off x="3225175" y="3284984"/>
            <a:ext cx="0" cy="432048"/>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9" name="Straight Arrow Connector 18"/>
          <p:cNvCxnSpPr/>
          <p:nvPr/>
        </p:nvCxnSpPr>
        <p:spPr>
          <a:xfrm>
            <a:off x="3225175" y="4013448"/>
            <a:ext cx="0" cy="423664"/>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41853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Diversity of Sex, Gender Identity, Expression &amp; Orientation</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04407130"/>
              </p:ext>
            </p:extLst>
          </p:nvPr>
        </p:nvGraphicFramePr>
        <p:xfrm>
          <a:off x="2057672" y="1989000"/>
          <a:ext cx="9438328" cy="2880000"/>
        </p:xfrm>
        <a:graphic>
          <a:graphicData uri="http://schemas.openxmlformats.org/drawingml/2006/table">
            <a:tbl>
              <a:tblPr firstRow="1" bandRow="1">
                <a:tableStyleId>{2D5ABB26-0587-4C30-8999-92F81FD0307C}</a:tableStyleId>
              </a:tblPr>
              <a:tblGrid>
                <a:gridCol w="2359582">
                  <a:extLst>
                    <a:ext uri="{9D8B030D-6E8A-4147-A177-3AD203B41FA5}">
                      <a16:colId xmlns:a16="http://schemas.microsoft.com/office/drawing/2014/main" val="20000"/>
                    </a:ext>
                  </a:extLst>
                </a:gridCol>
                <a:gridCol w="2359582">
                  <a:extLst>
                    <a:ext uri="{9D8B030D-6E8A-4147-A177-3AD203B41FA5}">
                      <a16:colId xmlns:a16="http://schemas.microsoft.com/office/drawing/2014/main" val="20001"/>
                    </a:ext>
                  </a:extLst>
                </a:gridCol>
                <a:gridCol w="2359582">
                  <a:extLst>
                    <a:ext uri="{9D8B030D-6E8A-4147-A177-3AD203B41FA5}">
                      <a16:colId xmlns:a16="http://schemas.microsoft.com/office/drawing/2014/main" val="20002"/>
                    </a:ext>
                  </a:extLst>
                </a:gridCol>
                <a:gridCol w="2359582">
                  <a:extLst>
                    <a:ext uri="{9D8B030D-6E8A-4147-A177-3AD203B41FA5}">
                      <a16:colId xmlns:a16="http://schemas.microsoft.com/office/drawing/2014/main" val="20003"/>
                    </a:ext>
                  </a:extLst>
                </a:gridCol>
              </a:tblGrid>
              <a:tr h="423703">
                <a:tc>
                  <a:txBody>
                    <a:bodyPr/>
                    <a:lstStyle/>
                    <a:p>
                      <a:pPr algn="ctr"/>
                      <a:r>
                        <a:rPr lang="en-AU" sz="1400" dirty="0"/>
                        <a:t>Sex</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Gender Identity</a:t>
                      </a:r>
                      <a:endParaRPr lang="en-AU" sz="1400" b="1" dirty="0">
                        <a:solidFill>
                          <a:srgbClr val="0070C0"/>
                        </a:solidFill>
                      </a:endParaRPr>
                    </a:p>
                  </a:txBody>
                  <a:tcPr marL="91439" marR="91439" marT="45699" marB="45699" anchor="ctr">
                    <a:solidFill>
                      <a:schemeClr val="accent1"/>
                    </a:solidFill>
                  </a:tcPr>
                </a:tc>
                <a:tc>
                  <a:txBody>
                    <a:bodyPr/>
                    <a:lstStyle/>
                    <a:p>
                      <a:pPr algn="ctr"/>
                      <a:r>
                        <a:rPr lang="en-AU" sz="1400" dirty="0"/>
                        <a:t>Gender Expression </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Sexuality</a:t>
                      </a:r>
                      <a:endParaRPr lang="en-AU" sz="1400" b="1" dirty="0">
                        <a:solidFill>
                          <a:srgbClr val="0070C0"/>
                        </a:solidFill>
                      </a:endParaRPr>
                    </a:p>
                  </a:txBody>
                  <a:tcPr marL="91439" marR="91439" marT="45699" marB="45699" anchor="ctr">
                    <a:solidFill>
                      <a:schemeClr val="bg1">
                        <a:lumMod val="65000"/>
                      </a:schemeClr>
                    </a:solidFill>
                  </a:tcPr>
                </a:tc>
                <a:extLst>
                  <a:ext uri="{0D108BD9-81ED-4DB2-BD59-A6C34878D82A}">
                    <a16:rowId xmlns:a16="http://schemas.microsoft.com/office/drawing/2014/main" val="10000"/>
                  </a:ext>
                </a:extLst>
              </a:tr>
              <a:tr h="423703">
                <a:tc>
                  <a:txBody>
                    <a:bodyPr/>
                    <a:lstStyle/>
                    <a:p>
                      <a:pPr algn="ctr"/>
                      <a:r>
                        <a:rPr lang="en-AU" sz="1400" dirty="0"/>
                        <a:t>Biology</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Brain</a:t>
                      </a:r>
                      <a:endParaRPr lang="en-AU" sz="1400" dirty="0">
                        <a:solidFill>
                          <a:srgbClr val="0070C0"/>
                        </a:solidFill>
                      </a:endParaRPr>
                    </a:p>
                  </a:txBody>
                  <a:tcPr marL="91439" marR="91439" marT="45699" marB="45699">
                    <a:solidFill>
                      <a:schemeClr val="accent1">
                        <a:lumMod val="60000"/>
                        <a:lumOff val="40000"/>
                      </a:schemeClr>
                    </a:solidFill>
                  </a:tcPr>
                </a:tc>
                <a:tc>
                  <a:txBody>
                    <a:bodyPr/>
                    <a:lstStyle/>
                    <a:p>
                      <a:pPr algn="ctr"/>
                      <a:r>
                        <a:rPr lang="en-AU" sz="1400" dirty="0"/>
                        <a:t>Cultural</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Orientation</a:t>
                      </a:r>
                      <a:endParaRPr lang="en-AU" sz="1400" dirty="0">
                        <a:solidFill>
                          <a:srgbClr val="0070C0"/>
                        </a:solidFill>
                      </a:endParaRPr>
                    </a:p>
                  </a:txBody>
                  <a:tcPr marL="91439" marR="91439" marT="45699" marB="45699">
                    <a:solidFill>
                      <a:schemeClr val="bg1">
                        <a:lumMod val="75000"/>
                      </a:schemeClr>
                    </a:solidFill>
                  </a:tcPr>
                </a:tc>
                <a:extLst>
                  <a:ext uri="{0D108BD9-81ED-4DB2-BD59-A6C34878D82A}">
                    <a16:rowId xmlns:a16="http://schemas.microsoft.com/office/drawing/2014/main" val="10001"/>
                  </a:ext>
                </a:extLst>
              </a:tr>
              <a:tr h="1016297">
                <a:tc>
                  <a:txBody>
                    <a:bodyPr/>
                    <a:lstStyle/>
                    <a:p>
                      <a:pPr algn="ctr"/>
                      <a:r>
                        <a:rPr lang="en-AU" sz="1400" dirty="0"/>
                        <a:t>Female</a:t>
                      </a:r>
                    </a:p>
                  </a:txBody>
                  <a:tcPr marL="91439" marR="91439" marT="45716" marB="45716">
                    <a:solidFill>
                      <a:schemeClr val="bg1">
                        <a:lumMod val="85000"/>
                      </a:schemeClr>
                    </a:solidFill>
                  </a:tcPr>
                </a:tc>
                <a:tc>
                  <a:txBody>
                    <a:bodyPr/>
                    <a:lstStyle/>
                    <a:p>
                      <a:pPr algn="ctr"/>
                      <a:r>
                        <a:rPr lang="en-AU" sz="1400" dirty="0"/>
                        <a:t>Woman</a:t>
                      </a:r>
                    </a:p>
                  </a:txBody>
                  <a:tcPr marL="91439" marR="91439" marT="45716" marB="45716">
                    <a:solidFill>
                      <a:schemeClr val="accent1">
                        <a:lumMod val="40000"/>
                        <a:lumOff val="60000"/>
                      </a:schemeClr>
                    </a:solidFill>
                  </a:tcPr>
                </a:tc>
                <a:tc>
                  <a:txBody>
                    <a:bodyPr/>
                    <a:lstStyle/>
                    <a:p>
                      <a:pPr algn="ctr"/>
                      <a:r>
                        <a:rPr lang="en-AU" sz="1400" dirty="0"/>
                        <a:t>Feminine</a:t>
                      </a:r>
                    </a:p>
                  </a:txBody>
                  <a:tcPr marL="91439" marR="91439" marT="45716" marB="45716">
                    <a:solidFill>
                      <a:schemeClr val="bg1">
                        <a:lumMod val="85000"/>
                      </a:schemeClr>
                    </a:solidFill>
                  </a:tcPr>
                </a:tc>
                <a:tc>
                  <a:txBody>
                    <a:bodyPr/>
                    <a:lstStyle/>
                    <a:p>
                      <a:pPr algn="ctr"/>
                      <a:r>
                        <a:rPr lang="en-AU" sz="1400" dirty="0"/>
                        <a:t>Men</a:t>
                      </a:r>
                    </a:p>
                  </a:txBody>
                  <a:tcPr marL="91439" marR="91439" marT="45716" marB="45716">
                    <a:solidFill>
                      <a:schemeClr val="bg1">
                        <a:lumMod val="85000"/>
                      </a:schemeClr>
                    </a:solidFill>
                  </a:tcPr>
                </a:tc>
                <a:extLst>
                  <a:ext uri="{0D108BD9-81ED-4DB2-BD59-A6C34878D82A}">
                    <a16:rowId xmlns:a16="http://schemas.microsoft.com/office/drawing/2014/main" val="10002"/>
                  </a:ext>
                </a:extLst>
              </a:tr>
              <a:tr h="1016297">
                <a:tc>
                  <a:txBody>
                    <a:bodyPr/>
                    <a:lstStyle/>
                    <a:p>
                      <a:pPr algn="ctr"/>
                      <a:r>
                        <a:rPr lang="en-AU" sz="1400" dirty="0"/>
                        <a:t>Male</a:t>
                      </a:r>
                    </a:p>
                  </a:txBody>
                  <a:tcPr marL="91439" marR="91439" marT="45716" marB="45716" anchor="b">
                    <a:solidFill>
                      <a:schemeClr val="bg1">
                        <a:lumMod val="85000"/>
                      </a:schemeClr>
                    </a:solidFill>
                  </a:tcPr>
                </a:tc>
                <a:tc>
                  <a:txBody>
                    <a:bodyPr/>
                    <a:lstStyle/>
                    <a:p>
                      <a:pPr algn="ctr"/>
                      <a:r>
                        <a:rPr lang="en-AU" sz="1400" dirty="0"/>
                        <a:t>Man</a:t>
                      </a:r>
                    </a:p>
                  </a:txBody>
                  <a:tcPr marL="91439" marR="91439" marT="45716" marB="45716" anchor="b">
                    <a:solidFill>
                      <a:schemeClr val="accent1">
                        <a:lumMod val="40000"/>
                        <a:lumOff val="60000"/>
                      </a:schemeClr>
                    </a:solidFill>
                  </a:tcPr>
                </a:tc>
                <a:tc>
                  <a:txBody>
                    <a:bodyPr/>
                    <a:lstStyle/>
                    <a:p>
                      <a:pPr algn="ctr"/>
                      <a:r>
                        <a:rPr lang="en-AU" sz="1400" dirty="0"/>
                        <a:t>Masculine</a:t>
                      </a:r>
                    </a:p>
                  </a:txBody>
                  <a:tcPr marL="91439" marR="91439" marT="45716" marB="45716" anchor="b">
                    <a:solidFill>
                      <a:schemeClr val="bg1">
                        <a:lumMod val="85000"/>
                      </a:schemeClr>
                    </a:solidFill>
                  </a:tcPr>
                </a:tc>
                <a:tc>
                  <a:txBody>
                    <a:bodyPr/>
                    <a:lstStyle/>
                    <a:p>
                      <a:pPr algn="ctr"/>
                      <a:r>
                        <a:rPr lang="en-AU" sz="1400" dirty="0"/>
                        <a:t>Women</a:t>
                      </a:r>
                    </a:p>
                  </a:txBody>
                  <a:tcPr marL="91439" marR="91439" marT="45716" marB="45716" anchor="b">
                    <a:solidFill>
                      <a:schemeClr val="bg1">
                        <a:lumMod val="85000"/>
                      </a:schemeClr>
                    </a:solidFill>
                  </a:tcPr>
                </a:tc>
                <a:extLst>
                  <a:ext uri="{0D108BD9-81ED-4DB2-BD59-A6C34878D82A}">
                    <a16:rowId xmlns:a16="http://schemas.microsoft.com/office/drawing/2014/main" val="10003"/>
                  </a:ext>
                </a:extLst>
              </a:tr>
            </a:tbl>
          </a:graphicData>
        </a:graphic>
      </p:graphicFrame>
      <p:cxnSp>
        <p:nvCxnSpPr>
          <p:cNvPr id="5" name="Straight Arrow Connector 4"/>
          <p:cNvCxnSpPr/>
          <p:nvPr/>
        </p:nvCxnSpPr>
        <p:spPr>
          <a:xfrm>
            <a:off x="3204546"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7926234"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10300005"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5549259" y="3284984"/>
            <a:ext cx="0" cy="11521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695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Diversity of Sex, Gender Identity, Expression &amp; Orientation</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28462320"/>
              </p:ext>
            </p:extLst>
          </p:nvPr>
        </p:nvGraphicFramePr>
        <p:xfrm>
          <a:off x="2057672" y="1989000"/>
          <a:ext cx="9438328" cy="2880000"/>
        </p:xfrm>
        <a:graphic>
          <a:graphicData uri="http://schemas.openxmlformats.org/drawingml/2006/table">
            <a:tbl>
              <a:tblPr firstRow="1" bandRow="1">
                <a:tableStyleId>{2D5ABB26-0587-4C30-8999-92F81FD0307C}</a:tableStyleId>
              </a:tblPr>
              <a:tblGrid>
                <a:gridCol w="2359582">
                  <a:extLst>
                    <a:ext uri="{9D8B030D-6E8A-4147-A177-3AD203B41FA5}">
                      <a16:colId xmlns:a16="http://schemas.microsoft.com/office/drawing/2014/main" val="20000"/>
                    </a:ext>
                  </a:extLst>
                </a:gridCol>
                <a:gridCol w="2359582">
                  <a:extLst>
                    <a:ext uri="{9D8B030D-6E8A-4147-A177-3AD203B41FA5}">
                      <a16:colId xmlns:a16="http://schemas.microsoft.com/office/drawing/2014/main" val="20001"/>
                    </a:ext>
                  </a:extLst>
                </a:gridCol>
                <a:gridCol w="2359582">
                  <a:extLst>
                    <a:ext uri="{9D8B030D-6E8A-4147-A177-3AD203B41FA5}">
                      <a16:colId xmlns:a16="http://schemas.microsoft.com/office/drawing/2014/main" val="20002"/>
                    </a:ext>
                  </a:extLst>
                </a:gridCol>
                <a:gridCol w="2359582">
                  <a:extLst>
                    <a:ext uri="{9D8B030D-6E8A-4147-A177-3AD203B41FA5}">
                      <a16:colId xmlns:a16="http://schemas.microsoft.com/office/drawing/2014/main" val="20003"/>
                    </a:ext>
                  </a:extLst>
                </a:gridCol>
              </a:tblGrid>
              <a:tr h="423703">
                <a:tc>
                  <a:txBody>
                    <a:bodyPr/>
                    <a:lstStyle/>
                    <a:p>
                      <a:pPr algn="ctr"/>
                      <a:r>
                        <a:rPr lang="en-AU" sz="1400" dirty="0"/>
                        <a:t>Sex</a:t>
                      </a:r>
                      <a:endParaRPr lang="en-AU" sz="1400" b="1" dirty="0">
                        <a:solidFill>
                          <a:srgbClr val="0070C0"/>
                        </a:solidFill>
                      </a:endParaRPr>
                    </a:p>
                  </a:txBody>
                  <a:tcPr marL="91439" marR="91439" marT="45699" marB="45699" anchor="ctr">
                    <a:solidFill>
                      <a:schemeClr val="accent4"/>
                    </a:solidFill>
                  </a:tcPr>
                </a:tc>
                <a:tc>
                  <a:txBody>
                    <a:bodyPr/>
                    <a:lstStyle/>
                    <a:p>
                      <a:pPr algn="ctr"/>
                      <a:r>
                        <a:rPr lang="en-AU" sz="1400" dirty="0"/>
                        <a:t>Gender Identity</a:t>
                      </a:r>
                      <a:endParaRPr lang="en-AU" sz="1400" b="1" dirty="0">
                        <a:solidFill>
                          <a:srgbClr val="0070C0"/>
                        </a:solidFill>
                      </a:endParaRPr>
                    </a:p>
                  </a:txBody>
                  <a:tcPr marL="91439" marR="91439" marT="45699" marB="45699" anchor="ctr">
                    <a:solidFill>
                      <a:schemeClr val="accent1"/>
                    </a:solidFill>
                  </a:tcPr>
                </a:tc>
                <a:tc>
                  <a:txBody>
                    <a:bodyPr/>
                    <a:lstStyle/>
                    <a:p>
                      <a:pPr algn="ctr"/>
                      <a:r>
                        <a:rPr lang="en-AU" sz="1400" dirty="0"/>
                        <a:t>Gender Expression </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Sexuality</a:t>
                      </a:r>
                      <a:endParaRPr lang="en-AU" sz="1400" b="1" dirty="0">
                        <a:solidFill>
                          <a:srgbClr val="0070C0"/>
                        </a:solidFill>
                      </a:endParaRPr>
                    </a:p>
                  </a:txBody>
                  <a:tcPr marL="91439" marR="91439" marT="45699" marB="45699" anchor="ctr">
                    <a:solidFill>
                      <a:schemeClr val="bg1">
                        <a:lumMod val="65000"/>
                      </a:schemeClr>
                    </a:solidFill>
                  </a:tcPr>
                </a:tc>
                <a:extLst>
                  <a:ext uri="{0D108BD9-81ED-4DB2-BD59-A6C34878D82A}">
                    <a16:rowId xmlns:a16="http://schemas.microsoft.com/office/drawing/2014/main" val="10000"/>
                  </a:ext>
                </a:extLst>
              </a:tr>
              <a:tr h="423703">
                <a:tc>
                  <a:txBody>
                    <a:bodyPr/>
                    <a:lstStyle/>
                    <a:p>
                      <a:pPr algn="ctr"/>
                      <a:r>
                        <a:rPr lang="en-AU" sz="1400" dirty="0"/>
                        <a:t>Biology</a:t>
                      </a:r>
                      <a:endParaRPr lang="en-AU" sz="1400" dirty="0">
                        <a:solidFill>
                          <a:srgbClr val="0070C0"/>
                        </a:solidFill>
                      </a:endParaRPr>
                    </a:p>
                  </a:txBody>
                  <a:tcPr marL="91439" marR="91439" marT="45699" marB="45699">
                    <a:solidFill>
                      <a:schemeClr val="accent4">
                        <a:lumMod val="60000"/>
                        <a:lumOff val="40000"/>
                      </a:schemeClr>
                    </a:solidFill>
                  </a:tcPr>
                </a:tc>
                <a:tc>
                  <a:txBody>
                    <a:bodyPr/>
                    <a:lstStyle/>
                    <a:p>
                      <a:pPr algn="ctr"/>
                      <a:r>
                        <a:rPr lang="en-AU" sz="1400" dirty="0"/>
                        <a:t>Brain</a:t>
                      </a:r>
                      <a:endParaRPr lang="en-AU" sz="1400" dirty="0">
                        <a:solidFill>
                          <a:srgbClr val="0070C0"/>
                        </a:solidFill>
                      </a:endParaRPr>
                    </a:p>
                  </a:txBody>
                  <a:tcPr marL="91439" marR="91439" marT="45699" marB="45699">
                    <a:solidFill>
                      <a:schemeClr val="accent1">
                        <a:lumMod val="60000"/>
                        <a:lumOff val="40000"/>
                      </a:schemeClr>
                    </a:solidFill>
                  </a:tcPr>
                </a:tc>
                <a:tc>
                  <a:txBody>
                    <a:bodyPr/>
                    <a:lstStyle/>
                    <a:p>
                      <a:pPr algn="ctr"/>
                      <a:r>
                        <a:rPr lang="en-AU" sz="1400" dirty="0"/>
                        <a:t>Cultural</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Orientation</a:t>
                      </a:r>
                      <a:endParaRPr lang="en-AU" sz="1400" dirty="0">
                        <a:solidFill>
                          <a:srgbClr val="0070C0"/>
                        </a:solidFill>
                      </a:endParaRPr>
                    </a:p>
                  </a:txBody>
                  <a:tcPr marL="91439" marR="91439" marT="45699" marB="45699">
                    <a:solidFill>
                      <a:schemeClr val="bg1">
                        <a:lumMod val="75000"/>
                      </a:schemeClr>
                    </a:solidFill>
                  </a:tcPr>
                </a:tc>
                <a:extLst>
                  <a:ext uri="{0D108BD9-81ED-4DB2-BD59-A6C34878D82A}">
                    <a16:rowId xmlns:a16="http://schemas.microsoft.com/office/drawing/2014/main" val="10001"/>
                  </a:ext>
                </a:extLst>
              </a:tr>
              <a:tr h="1016298">
                <a:tc>
                  <a:txBody>
                    <a:bodyPr/>
                    <a:lstStyle/>
                    <a:p>
                      <a:pPr algn="ctr"/>
                      <a:r>
                        <a:rPr lang="en-AU" sz="1400" dirty="0"/>
                        <a:t>Female</a:t>
                      </a:r>
                    </a:p>
                  </a:txBody>
                  <a:tcPr marL="91439" marR="91439" marT="45716" marB="45716">
                    <a:solidFill>
                      <a:schemeClr val="accent4">
                        <a:lumMod val="40000"/>
                        <a:lumOff val="60000"/>
                      </a:schemeClr>
                    </a:solidFill>
                  </a:tcPr>
                </a:tc>
                <a:tc>
                  <a:txBody>
                    <a:bodyPr/>
                    <a:lstStyle/>
                    <a:p>
                      <a:pPr algn="ctr"/>
                      <a:r>
                        <a:rPr lang="en-AU" sz="1400" dirty="0"/>
                        <a:t>Woman</a:t>
                      </a:r>
                    </a:p>
                  </a:txBody>
                  <a:tcPr marL="91439" marR="91439" marT="45716" marB="45716">
                    <a:solidFill>
                      <a:schemeClr val="accent1">
                        <a:lumMod val="40000"/>
                        <a:lumOff val="60000"/>
                      </a:schemeClr>
                    </a:solidFill>
                  </a:tcPr>
                </a:tc>
                <a:tc>
                  <a:txBody>
                    <a:bodyPr/>
                    <a:lstStyle/>
                    <a:p>
                      <a:pPr algn="ctr"/>
                      <a:r>
                        <a:rPr lang="en-AU" sz="1400" dirty="0"/>
                        <a:t>Feminine</a:t>
                      </a:r>
                    </a:p>
                  </a:txBody>
                  <a:tcPr marL="91439" marR="91439" marT="45716" marB="45716">
                    <a:solidFill>
                      <a:schemeClr val="bg1">
                        <a:lumMod val="85000"/>
                      </a:schemeClr>
                    </a:solidFill>
                  </a:tcPr>
                </a:tc>
                <a:tc>
                  <a:txBody>
                    <a:bodyPr/>
                    <a:lstStyle/>
                    <a:p>
                      <a:pPr algn="ctr"/>
                      <a:r>
                        <a:rPr lang="en-AU" sz="1400" dirty="0"/>
                        <a:t>Men</a:t>
                      </a:r>
                    </a:p>
                  </a:txBody>
                  <a:tcPr marL="91439" marR="91439" marT="45716" marB="45716">
                    <a:solidFill>
                      <a:schemeClr val="bg1">
                        <a:lumMod val="85000"/>
                      </a:schemeClr>
                    </a:solidFill>
                  </a:tcPr>
                </a:tc>
                <a:extLst>
                  <a:ext uri="{0D108BD9-81ED-4DB2-BD59-A6C34878D82A}">
                    <a16:rowId xmlns:a16="http://schemas.microsoft.com/office/drawing/2014/main" val="10002"/>
                  </a:ext>
                </a:extLst>
              </a:tr>
              <a:tr h="1016296">
                <a:tc>
                  <a:txBody>
                    <a:bodyPr/>
                    <a:lstStyle/>
                    <a:p>
                      <a:pPr algn="ctr"/>
                      <a:r>
                        <a:rPr lang="en-AU" sz="1400" dirty="0"/>
                        <a:t>Male</a:t>
                      </a:r>
                    </a:p>
                  </a:txBody>
                  <a:tcPr marL="91439" marR="91439" marT="45716" marB="45716" anchor="b">
                    <a:solidFill>
                      <a:schemeClr val="accent4">
                        <a:lumMod val="40000"/>
                        <a:lumOff val="60000"/>
                      </a:schemeClr>
                    </a:solidFill>
                  </a:tcPr>
                </a:tc>
                <a:tc>
                  <a:txBody>
                    <a:bodyPr/>
                    <a:lstStyle/>
                    <a:p>
                      <a:pPr algn="ctr"/>
                      <a:r>
                        <a:rPr lang="en-AU" sz="1400" dirty="0"/>
                        <a:t>Man</a:t>
                      </a:r>
                    </a:p>
                  </a:txBody>
                  <a:tcPr marL="91439" marR="91439" marT="45716" marB="45716" anchor="b">
                    <a:solidFill>
                      <a:schemeClr val="accent1">
                        <a:lumMod val="40000"/>
                        <a:lumOff val="60000"/>
                      </a:schemeClr>
                    </a:solidFill>
                  </a:tcPr>
                </a:tc>
                <a:tc>
                  <a:txBody>
                    <a:bodyPr/>
                    <a:lstStyle/>
                    <a:p>
                      <a:pPr algn="ctr"/>
                      <a:r>
                        <a:rPr lang="en-AU" sz="1400" dirty="0"/>
                        <a:t>Masculine</a:t>
                      </a:r>
                    </a:p>
                  </a:txBody>
                  <a:tcPr marL="91439" marR="91439" marT="45716" marB="45716" anchor="b">
                    <a:solidFill>
                      <a:schemeClr val="bg1">
                        <a:lumMod val="85000"/>
                      </a:schemeClr>
                    </a:solidFill>
                  </a:tcPr>
                </a:tc>
                <a:tc>
                  <a:txBody>
                    <a:bodyPr/>
                    <a:lstStyle/>
                    <a:p>
                      <a:pPr algn="ctr"/>
                      <a:r>
                        <a:rPr lang="en-AU" sz="1400" dirty="0"/>
                        <a:t>Women</a:t>
                      </a:r>
                    </a:p>
                  </a:txBody>
                  <a:tcPr marL="91439" marR="91439" marT="45716" marB="45716" anchor="b">
                    <a:solidFill>
                      <a:schemeClr val="bg1">
                        <a:lumMod val="85000"/>
                      </a:schemeClr>
                    </a:solidFill>
                  </a:tcPr>
                </a:tc>
                <a:extLst>
                  <a:ext uri="{0D108BD9-81ED-4DB2-BD59-A6C34878D82A}">
                    <a16:rowId xmlns:a16="http://schemas.microsoft.com/office/drawing/2014/main" val="10003"/>
                  </a:ext>
                </a:extLst>
              </a:tr>
            </a:tbl>
          </a:graphicData>
        </a:graphic>
      </p:graphicFrame>
      <p:cxnSp>
        <p:nvCxnSpPr>
          <p:cNvPr id="5" name="Straight Arrow Connector 4"/>
          <p:cNvCxnSpPr/>
          <p:nvPr/>
        </p:nvCxnSpPr>
        <p:spPr>
          <a:xfrm>
            <a:off x="7957230"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10269008"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3018567" y="3284984"/>
            <a:ext cx="2670176" cy="1152128"/>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cxnSp>
        <p:nvCxnSpPr>
          <p:cNvPr id="8" name="Straight Arrow Connector 7"/>
          <p:cNvCxnSpPr/>
          <p:nvPr/>
        </p:nvCxnSpPr>
        <p:spPr>
          <a:xfrm flipH="1">
            <a:off x="3018567" y="3284984"/>
            <a:ext cx="2670176" cy="11521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32312" y="3553271"/>
            <a:ext cx="1121654" cy="307777"/>
          </a:xfrm>
          <a:prstGeom prst="rect">
            <a:avLst/>
          </a:prstGeom>
          <a:noFill/>
        </p:spPr>
        <p:txBody>
          <a:bodyPr wrap="none" rtlCol="0">
            <a:spAutoFit/>
          </a:bodyPr>
          <a:lstStyle/>
          <a:p>
            <a:pPr algn="ctr"/>
            <a:r>
              <a:rPr lang="en-AU" sz="1400" dirty="0"/>
              <a:t>Transgender</a:t>
            </a:r>
          </a:p>
        </p:txBody>
      </p:sp>
    </p:spTree>
    <p:extLst>
      <p:ext uri="{BB962C8B-B14F-4D97-AF65-F5344CB8AC3E}">
        <p14:creationId xmlns:p14="http://schemas.microsoft.com/office/powerpoint/2010/main" val="2777843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Diversity of Sex, Gender Identity, Expression &amp; Orientation</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66319737"/>
              </p:ext>
            </p:extLst>
          </p:nvPr>
        </p:nvGraphicFramePr>
        <p:xfrm>
          <a:off x="2057672" y="1989000"/>
          <a:ext cx="9438328" cy="2880000"/>
        </p:xfrm>
        <a:graphic>
          <a:graphicData uri="http://schemas.openxmlformats.org/drawingml/2006/table">
            <a:tbl>
              <a:tblPr firstRow="1" bandRow="1">
                <a:tableStyleId>{2D5ABB26-0587-4C30-8999-92F81FD0307C}</a:tableStyleId>
              </a:tblPr>
              <a:tblGrid>
                <a:gridCol w="2359582">
                  <a:extLst>
                    <a:ext uri="{9D8B030D-6E8A-4147-A177-3AD203B41FA5}">
                      <a16:colId xmlns:a16="http://schemas.microsoft.com/office/drawing/2014/main" val="20000"/>
                    </a:ext>
                  </a:extLst>
                </a:gridCol>
                <a:gridCol w="2359582">
                  <a:extLst>
                    <a:ext uri="{9D8B030D-6E8A-4147-A177-3AD203B41FA5}">
                      <a16:colId xmlns:a16="http://schemas.microsoft.com/office/drawing/2014/main" val="20001"/>
                    </a:ext>
                  </a:extLst>
                </a:gridCol>
                <a:gridCol w="2359582">
                  <a:extLst>
                    <a:ext uri="{9D8B030D-6E8A-4147-A177-3AD203B41FA5}">
                      <a16:colId xmlns:a16="http://schemas.microsoft.com/office/drawing/2014/main" val="20002"/>
                    </a:ext>
                  </a:extLst>
                </a:gridCol>
                <a:gridCol w="2359582">
                  <a:extLst>
                    <a:ext uri="{9D8B030D-6E8A-4147-A177-3AD203B41FA5}">
                      <a16:colId xmlns:a16="http://schemas.microsoft.com/office/drawing/2014/main" val="20003"/>
                    </a:ext>
                  </a:extLst>
                </a:gridCol>
              </a:tblGrid>
              <a:tr h="423703">
                <a:tc>
                  <a:txBody>
                    <a:bodyPr/>
                    <a:lstStyle/>
                    <a:p>
                      <a:pPr algn="ctr"/>
                      <a:r>
                        <a:rPr lang="en-AU" sz="1400" dirty="0"/>
                        <a:t>Sex</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Gender Identity</a:t>
                      </a:r>
                      <a:endParaRPr lang="en-AU" sz="1400" b="1" dirty="0">
                        <a:solidFill>
                          <a:srgbClr val="0070C0"/>
                        </a:solidFill>
                      </a:endParaRPr>
                    </a:p>
                  </a:txBody>
                  <a:tcPr marL="91439" marR="91439" marT="45699" marB="45699" anchor="ctr">
                    <a:solidFill>
                      <a:schemeClr val="accent1"/>
                    </a:solidFill>
                  </a:tcPr>
                </a:tc>
                <a:tc>
                  <a:txBody>
                    <a:bodyPr/>
                    <a:lstStyle/>
                    <a:p>
                      <a:pPr algn="ctr"/>
                      <a:r>
                        <a:rPr lang="en-AU" sz="1400" dirty="0"/>
                        <a:t>Gender Expression </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Sexuality</a:t>
                      </a:r>
                      <a:endParaRPr lang="en-AU" sz="1400" b="1" dirty="0">
                        <a:solidFill>
                          <a:srgbClr val="0070C0"/>
                        </a:solidFill>
                      </a:endParaRPr>
                    </a:p>
                  </a:txBody>
                  <a:tcPr marL="91439" marR="91439" marT="45699" marB="45699" anchor="ctr">
                    <a:solidFill>
                      <a:schemeClr val="bg1">
                        <a:lumMod val="65000"/>
                      </a:schemeClr>
                    </a:solidFill>
                  </a:tcPr>
                </a:tc>
                <a:extLst>
                  <a:ext uri="{0D108BD9-81ED-4DB2-BD59-A6C34878D82A}">
                    <a16:rowId xmlns:a16="http://schemas.microsoft.com/office/drawing/2014/main" val="10000"/>
                  </a:ext>
                </a:extLst>
              </a:tr>
              <a:tr h="423703">
                <a:tc>
                  <a:txBody>
                    <a:bodyPr/>
                    <a:lstStyle/>
                    <a:p>
                      <a:pPr algn="ctr"/>
                      <a:r>
                        <a:rPr lang="en-AU" sz="1400" dirty="0"/>
                        <a:t>Biology</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Brain</a:t>
                      </a:r>
                      <a:endParaRPr lang="en-AU" sz="1400" dirty="0">
                        <a:solidFill>
                          <a:srgbClr val="0070C0"/>
                        </a:solidFill>
                      </a:endParaRPr>
                    </a:p>
                  </a:txBody>
                  <a:tcPr marL="91439" marR="91439" marT="45699" marB="45699">
                    <a:solidFill>
                      <a:schemeClr val="accent1">
                        <a:lumMod val="60000"/>
                        <a:lumOff val="40000"/>
                      </a:schemeClr>
                    </a:solidFill>
                  </a:tcPr>
                </a:tc>
                <a:tc>
                  <a:txBody>
                    <a:bodyPr/>
                    <a:lstStyle/>
                    <a:p>
                      <a:pPr algn="ctr"/>
                      <a:r>
                        <a:rPr lang="en-AU" sz="1400" dirty="0"/>
                        <a:t>Cultural</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Orientation</a:t>
                      </a:r>
                      <a:endParaRPr lang="en-AU" sz="1400" dirty="0">
                        <a:solidFill>
                          <a:srgbClr val="0070C0"/>
                        </a:solidFill>
                      </a:endParaRPr>
                    </a:p>
                  </a:txBody>
                  <a:tcPr marL="91439" marR="91439" marT="45699" marB="45699">
                    <a:solidFill>
                      <a:schemeClr val="bg1">
                        <a:lumMod val="75000"/>
                      </a:schemeClr>
                    </a:solidFill>
                  </a:tcPr>
                </a:tc>
                <a:extLst>
                  <a:ext uri="{0D108BD9-81ED-4DB2-BD59-A6C34878D82A}">
                    <a16:rowId xmlns:a16="http://schemas.microsoft.com/office/drawing/2014/main" val="10001"/>
                  </a:ext>
                </a:extLst>
              </a:tr>
              <a:tr h="1016297">
                <a:tc>
                  <a:txBody>
                    <a:bodyPr/>
                    <a:lstStyle/>
                    <a:p>
                      <a:pPr algn="ctr"/>
                      <a:r>
                        <a:rPr lang="en-AU" sz="1400" dirty="0"/>
                        <a:t>Female</a:t>
                      </a:r>
                    </a:p>
                  </a:txBody>
                  <a:tcPr marL="91439" marR="91439" marT="45716" marB="45716">
                    <a:solidFill>
                      <a:schemeClr val="bg1">
                        <a:lumMod val="85000"/>
                      </a:schemeClr>
                    </a:solidFill>
                  </a:tcPr>
                </a:tc>
                <a:tc>
                  <a:txBody>
                    <a:bodyPr/>
                    <a:lstStyle/>
                    <a:p>
                      <a:pPr algn="ctr"/>
                      <a:r>
                        <a:rPr lang="en-AU" sz="1400" dirty="0"/>
                        <a:t>Woman</a:t>
                      </a:r>
                    </a:p>
                  </a:txBody>
                  <a:tcPr marL="91439" marR="91439" marT="45716" marB="45716">
                    <a:solidFill>
                      <a:schemeClr val="accent1">
                        <a:lumMod val="40000"/>
                        <a:lumOff val="60000"/>
                      </a:schemeClr>
                    </a:solidFill>
                  </a:tcPr>
                </a:tc>
                <a:tc>
                  <a:txBody>
                    <a:bodyPr/>
                    <a:lstStyle/>
                    <a:p>
                      <a:pPr algn="ctr"/>
                      <a:r>
                        <a:rPr lang="en-AU" sz="1400" dirty="0"/>
                        <a:t>Feminine</a:t>
                      </a:r>
                    </a:p>
                  </a:txBody>
                  <a:tcPr marL="91439" marR="91439" marT="45716" marB="45716">
                    <a:solidFill>
                      <a:schemeClr val="bg1">
                        <a:lumMod val="85000"/>
                      </a:schemeClr>
                    </a:solidFill>
                  </a:tcPr>
                </a:tc>
                <a:tc>
                  <a:txBody>
                    <a:bodyPr/>
                    <a:lstStyle/>
                    <a:p>
                      <a:pPr algn="ctr"/>
                      <a:r>
                        <a:rPr lang="en-AU" sz="1400" dirty="0"/>
                        <a:t>Men</a:t>
                      </a:r>
                    </a:p>
                  </a:txBody>
                  <a:tcPr marL="91439" marR="91439" marT="45716" marB="45716">
                    <a:solidFill>
                      <a:schemeClr val="bg1">
                        <a:lumMod val="85000"/>
                      </a:schemeClr>
                    </a:solidFill>
                  </a:tcPr>
                </a:tc>
                <a:extLst>
                  <a:ext uri="{0D108BD9-81ED-4DB2-BD59-A6C34878D82A}">
                    <a16:rowId xmlns:a16="http://schemas.microsoft.com/office/drawing/2014/main" val="10002"/>
                  </a:ext>
                </a:extLst>
              </a:tr>
              <a:tr h="1016297">
                <a:tc>
                  <a:txBody>
                    <a:bodyPr/>
                    <a:lstStyle/>
                    <a:p>
                      <a:pPr algn="ctr"/>
                      <a:r>
                        <a:rPr lang="en-AU" sz="1400" dirty="0"/>
                        <a:t>Male</a:t>
                      </a:r>
                    </a:p>
                  </a:txBody>
                  <a:tcPr marL="91439" marR="91439" marT="45716" marB="45716" anchor="b">
                    <a:solidFill>
                      <a:schemeClr val="bg1">
                        <a:lumMod val="85000"/>
                      </a:schemeClr>
                    </a:solidFill>
                  </a:tcPr>
                </a:tc>
                <a:tc>
                  <a:txBody>
                    <a:bodyPr/>
                    <a:lstStyle/>
                    <a:p>
                      <a:pPr algn="ctr"/>
                      <a:r>
                        <a:rPr lang="en-AU" sz="1400" dirty="0"/>
                        <a:t>Man</a:t>
                      </a:r>
                    </a:p>
                  </a:txBody>
                  <a:tcPr marL="91439" marR="91439" marT="45716" marB="45716" anchor="b">
                    <a:solidFill>
                      <a:schemeClr val="accent1">
                        <a:lumMod val="40000"/>
                        <a:lumOff val="60000"/>
                      </a:schemeClr>
                    </a:solidFill>
                  </a:tcPr>
                </a:tc>
                <a:tc>
                  <a:txBody>
                    <a:bodyPr/>
                    <a:lstStyle/>
                    <a:p>
                      <a:pPr algn="ctr"/>
                      <a:r>
                        <a:rPr lang="en-AU" sz="1400" dirty="0"/>
                        <a:t>Masculine</a:t>
                      </a:r>
                    </a:p>
                  </a:txBody>
                  <a:tcPr marL="91439" marR="91439" marT="45716" marB="45716" anchor="b">
                    <a:solidFill>
                      <a:schemeClr val="bg1">
                        <a:lumMod val="85000"/>
                      </a:schemeClr>
                    </a:solidFill>
                  </a:tcPr>
                </a:tc>
                <a:tc>
                  <a:txBody>
                    <a:bodyPr/>
                    <a:lstStyle/>
                    <a:p>
                      <a:pPr algn="ctr"/>
                      <a:r>
                        <a:rPr lang="en-AU" sz="1400" dirty="0"/>
                        <a:t>Women</a:t>
                      </a:r>
                    </a:p>
                  </a:txBody>
                  <a:tcPr marL="91439" marR="91439" marT="45716" marB="45716" anchor="b">
                    <a:solidFill>
                      <a:schemeClr val="bg1">
                        <a:lumMod val="85000"/>
                      </a:schemeClr>
                    </a:solidFill>
                  </a:tcPr>
                </a:tc>
                <a:extLst>
                  <a:ext uri="{0D108BD9-81ED-4DB2-BD59-A6C34878D82A}">
                    <a16:rowId xmlns:a16="http://schemas.microsoft.com/office/drawing/2014/main" val="10003"/>
                  </a:ext>
                </a:extLst>
              </a:tr>
            </a:tbl>
          </a:graphicData>
        </a:graphic>
      </p:graphicFrame>
      <p:cxnSp>
        <p:nvCxnSpPr>
          <p:cNvPr id="5" name="Straight Arrow Connector 4"/>
          <p:cNvCxnSpPr/>
          <p:nvPr/>
        </p:nvCxnSpPr>
        <p:spPr>
          <a:xfrm>
            <a:off x="3189048"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7926234" y="3275067"/>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10284507"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4320425" y="3491059"/>
            <a:ext cx="2664296" cy="738664"/>
          </a:xfrm>
          <a:prstGeom prst="rect">
            <a:avLst/>
          </a:prstGeom>
        </p:spPr>
        <p:txBody>
          <a:bodyPr wrap="square">
            <a:spAutoFit/>
          </a:bodyPr>
          <a:lstStyle/>
          <a:p>
            <a:pPr algn="ctr"/>
            <a:r>
              <a:rPr lang="en-AU" sz="1400" dirty="0"/>
              <a:t>Non-Binary</a:t>
            </a:r>
          </a:p>
          <a:p>
            <a:pPr algn="ctr"/>
            <a:r>
              <a:rPr lang="en-AU" sz="1400" dirty="0"/>
              <a:t>Gender Queer/Fluid</a:t>
            </a:r>
          </a:p>
          <a:p>
            <a:pPr algn="ctr"/>
            <a:r>
              <a:rPr lang="en-AU" sz="1400" dirty="0"/>
              <a:t>Bigender</a:t>
            </a:r>
          </a:p>
        </p:txBody>
      </p:sp>
      <p:cxnSp>
        <p:nvCxnSpPr>
          <p:cNvPr id="9" name="Straight Arrow Connector 8"/>
          <p:cNvCxnSpPr/>
          <p:nvPr/>
        </p:nvCxnSpPr>
        <p:spPr>
          <a:xfrm flipV="1">
            <a:off x="5606942" y="3275067"/>
            <a:ext cx="0" cy="2159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602633" y="4260719"/>
            <a:ext cx="0" cy="2159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567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Diversity of Sex, Gender Identity, Expression &amp; Orientation</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97917900"/>
              </p:ext>
            </p:extLst>
          </p:nvPr>
        </p:nvGraphicFramePr>
        <p:xfrm>
          <a:off x="2057672" y="1989001"/>
          <a:ext cx="9438328" cy="2879999"/>
        </p:xfrm>
        <a:graphic>
          <a:graphicData uri="http://schemas.openxmlformats.org/drawingml/2006/table">
            <a:tbl>
              <a:tblPr firstRow="1" bandRow="1">
                <a:tableStyleId>{2D5ABB26-0587-4C30-8999-92F81FD0307C}</a:tableStyleId>
              </a:tblPr>
              <a:tblGrid>
                <a:gridCol w="2359582">
                  <a:extLst>
                    <a:ext uri="{9D8B030D-6E8A-4147-A177-3AD203B41FA5}">
                      <a16:colId xmlns:a16="http://schemas.microsoft.com/office/drawing/2014/main" val="20000"/>
                    </a:ext>
                  </a:extLst>
                </a:gridCol>
                <a:gridCol w="2359582">
                  <a:extLst>
                    <a:ext uri="{9D8B030D-6E8A-4147-A177-3AD203B41FA5}">
                      <a16:colId xmlns:a16="http://schemas.microsoft.com/office/drawing/2014/main" val="20001"/>
                    </a:ext>
                  </a:extLst>
                </a:gridCol>
                <a:gridCol w="2359582">
                  <a:extLst>
                    <a:ext uri="{9D8B030D-6E8A-4147-A177-3AD203B41FA5}">
                      <a16:colId xmlns:a16="http://schemas.microsoft.com/office/drawing/2014/main" val="20002"/>
                    </a:ext>
                  </a:extLst>
                </a:gridCol>
                <a:gridCol w="2359582">
                  <a:extLst>
                    <a:ext uri="{9D8B030D-6E8A-4147-A177-3AD203B41FA5}">
                      <a16:colId xmlns:a16="http://schemas.microsoft.com/office/drawing/2014/main" val="20003"/>
                    </a:ext>
                  </a:extLst>
                </a:gridCol>
              </a:tblGrid>
              <a:tr h="423703">
                <a:tc>
                  <a:txBody>
                    <a:bodyPr/>
                    <a:lstStyle/>
                    <a:p>
                      <a:pPr algn="ctr"/>
                      <a:r>
                        <a:rPr lang="en-AU" sz="1400" dirty="0"/>
                        <a:t>Sex</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Gender Identity</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Gender Expression </a:t>
                      </a:r>
                      <a:endParaRPr lang="en-AU" sz="1400" b="1" dirty="0">
                        <a:solidFill>
                          <a:srgbClr val="0070C0"/>
                        </a:solidFill>
                      </a:endParaRPr>
                    </a:p>
                  </a:txBody>
                  <a:tcPr marL="91439" marR="91439" marT="45699" marB="45699" anchor="ctr">
                    <a:solidFill>
                      <a:schemeClr val="accent6"/>
                    </a:solidFill>
                  </a:tcPr>
                </a:tc>
                <a:tc>
                  <a:txBody>
                    <a:bodyPr/>
                    <a:lstStyle/>
                    <a:p>
                      <a:pPr algn="ctr"/>
                      <a:r>
                        <a:rPr lang="en-AU" sz="1400" dirty="0"/>
                        <a:t>Sexuality</a:t>
                      </a:r>
                      <a:endParaRPr lang="en-AU" sz="1400" b="1" dirty="0">
                        <a:solidFill>
                          <a:srgbClr val="0070C0"/>
                        </a:solidFill>
                      </a:endParaRPr>
                    </a:p>
                  </a:txBody>
                  <a:tcPr marL="91439" marR="91439" marT="45699" marB="45699" anchor="ctr">
                    <a:solidFill>
                      <a:schemeClr val="bg1">
                        <a:lumMod val="65000"/>
                      </a:schemeClr>
                    </a:solidFill>
                  </a:tcPr>
                </a:tc>
                <a:extLst>
                  <a:ext uri="{0D108BD9-81ED-4DB2-BD59-A6C34878D82A}">
                    <a16:rowId xmlns:a16="http://schemas.microsoft.com/office/drawing/2014/main" val="10000"/>
                  </a:ext>
                </a:extLst>
              </a:tr>
              <a:tr h="423703">
                <a:tc>
                  <a:txBody>
                    <a:bodyPr/>
                    <a:lstStyle/>
                    <a:p>
                      <a:pPr algn="ctr"/>
                      <a:r>
                        <a:rPr lang="en-AU" sz="1400" dirty="0"/>
                        <a:t>Biology</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Brain</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Cultural</a:t>
                      </a:r>
                      <a:endParaRPr lang="en-AU" sz="1400" dirty="0">
                        <a:solidFill>
                          <a:srgbClr val="0070C0"/>
                        </a:solidFill>
                      </a:endParaRPr>
                    </a:p>
                  </a:txBody>
                  <a:tcPr marL="91439" marR="91439" marT="45699" marB="45699">
                    <a:solidFill>
                      <a:schemeClr val="accent6">
                        <a:lumMod val="60000"/>
                        <a:lumOff val="40000"/>
                      </a:schemeClr>
                    </a:solidFill>
                  </a:tcPr>
                </a:tc>
                <a:tc>
                  <a:txBody>
                    <a:bodyPr/>
                    <a:lstStyle/>
                    <a:p>
                      <a:pPr algn="ctr"/>
                      <a:r>
                        <a:rPr lang="en-AU" sz="1400" dirty="0"/>
                        <a:t>Orientation</a:t>
                      </a:r>
                      <a:endParaRPr lang="en-AU" sz="1400" dirty="0">
                        <a:solidFill>
                          <a:srgbClr val="0070C0"/>
                        </a:solidFill>
                      </a:endParaRPr>
                    </a:p>
                  </a:txBody>
                  <a:tcPr marL="91439" marR="91439" marT="45699" marB="45699">
                    <a:solidFill>
                      <a:schemeClr val="bg1">
                        <a:lumMod val="75000"/>
                      </a:schemeClr>
                    </a:solidFill>
                  </a:tcPr>
                </a:tc>
                <a:extLst>
                  <a:ext uri="{0D108BD9-81ED-4DB2-BD59-A6C34878D82A}">
                    <a16:rowId xmlns:a16="http://schemas.microsoft.com/office/drawing/2014/main" val="10001"/>
                  </a:ext>
                </a:extLst>
              </a:tr>
              <a:tr h="677531">
                <a:tc rowSpan="2">
                  <a:txBody>
                    <a:bodyPr/>
                    <a:lstStyle/>
                    <a:p>
                      <a:pPr algn="ctr"/>
                      <a:r>
                        <a:rPr lang="en-AU" sz="1400" dirty="0"/>
                        <a:t>Female</a:t>
                      </a:r>
                    </a:p>
                  </a:txBody>
                  <a:tcPr marL="91439" marR="91439" marT="45716" marB="45716">
                    <a:solidFill>
                      <a:schemeClr val="bg1">
                        <a:lumMod val="85000"/>
                      </a:schemeClr>
                    </a:solidFill>
                  </a:tcPr>
                </a:tc>
                <a:tc rowSpan="2">
                  <a:txBody>
                    <a:bodyPr/>
                    <a:lstStyle/>
                    <a:p>
                      <a:pPr algn="ctr"/>
                      <a:r>
                        <a:rPr lang="en-AU" sz="1400" dirty="0"/>
                        <a:t>Woman</a:t>
                      </a:r>
                    </a:p>
                  </a:txBody>
                  <a:tcPr marL="91439" marR="91439" marT="45716" marB="45716">
                    <a:solidFill>
                      <a:schemeClr val="bg1">
                        <a:lumMod val="85000"/>
                      </a:schemeClr>
                    </a:solidFill>
                  </a:tcPr>
                </a:tc>
                <a:tc>
                  <a:txBody>
                    <a:bodyPr/>
                    <a:lstStyle/>
                    <a:p>
                      <a:pPr algn="ctr"/>
                      <a:r>
                        <a:rPr lang="en-AU" sz="1400" dirty="0"/>
                        <a:t>Feminine</a:t>
                      </a:r>
                    </a:p>
                  </a:txBody>
                  <a:tcPr marL="91439" marR="91439" marT="45716" marB="45716">
                    <a:solidFill>
                      <a:schemeClr val="accent6">
                        <a:lumMod val="40000"/>
                        <a:lumOff val="60000"/>
                      </a:schemeClr>
                    </a:solidFill>
                  </a:tcPr>
                </a:tc>
                <a:tc rowSpan="2">
                  <a:txBody>
                    <a:bodyPr/>
                    <a:lstStyle/>
                    <a:p>
                      <a:pPr algn="ctr"/>
                      <a:r>
                        <a:rPr lang="en-AU" sz="1400" dirty="0"/>
                        <a:t>Men</a:t>
                      </a:r>
                    </a:p>
                  </a:txBody>
                  <a:tcPr marL="91439" marR="91439" marT="45716" marB="45716">
                    <a:solidFill>
                      <a:schemeClr val="bg1">
                        <a:lumMod val="85000"/>
                      </a:schemeClr>
                    </a:solidFill>
                  </a:tcPr>
                </a:tc>
                <a:extLst>
                  <a:ext uri="{0D108BD9-81ED-4DB2-BD59-A6C34878D82A}">
                    <a16:rowId xmlns:a16="http://schemas.microsoft.com/office/drawing/2014/main" val="10002"/>
                  </a:ext>
                </a:extLst>
              </a:tr>
              <a:tr h="677531">
                <a:tc vMerge="1">
                  <a:txBody>
                    <a:bodyPr/>
                    <a:lstStyle/>
                    <a:p>
                      <a:endParaRPr lang="en-AU"/>
                    </a:p>
                  </a:txBody>
                  <a:tcPr/>
                </a:tc>
                <a:tc vMerge="1">
                  <a:txBody>
                    <a:bodyPr/>
                    <a:lstStyle/>
                    <a:p>
                      <a:endParaRPr lang="en-AU"/>
                    </a:p>
                  </a:txBody>
                  <a:tcPr/>
                </a:tc>
                <a:tc>
                  <a:txBody>
                    <a:bodyPr/>
                    <a:lstStyle/>
                    <a:p>
                      <a:pPr algn="ctr"/>
                      <a:r>
                        <a:rPr lang="en-AU" sz="1400" dirty="0"/>
                        <a:t>Androgynous</a:t>
                      </a:r>
                    </a:p>
                  </a:txBody>
                  <a:tcPr marL="91439" marR="91439" marT="45716" marB="45716" anchor="ctr">
                    <a:solidFill>
                      <a:schemeClr val="accent6">
                        <a:lumMod val="40000"/>
                        <a:lumOff val="60000"/>
                      </a:schemeClr>
                    </a:solidFill>
                  </a:tcPr>
                </a:tc>
                <a:tc vMerge="1">
                  <a:txBody>
                    <a:bodyPr/>
                    <a:lstStyle/>
                    <a:p>
                      <a:endParaRPr lang="en-AU"/>
                    </a:p>
                  </a:txBody>
                  <a:tcPr/>
                </a:tc>
                <a:extLst>
                  <a:ext uri="{0D108BD9-81ED-4DB2-BD59-A6C34878D82A}">
                    <a16:rowId xmlns:a16="http://schemas.microsoft.com/office/drawing/2014/main" val="10003"/>
                  </a:ext>
                </a:extLst>
              </a:tr>
              <a:tr h="677531">
                <a:tc>
                  <a:txBody>
                    <a:bodyPr/>
                    <a:lstStyle/>
                    <a:p>
                      <a:pPr algn="ctr"/>
                      <a:r>
                        <a:rPr lang="en-AU" sz="1400" dirty="0"/>
                        <a:t>Male</a:t>
                      </a:r>
                    </a:p>
                  </a:txBody>
                  <a:tcPr marL="91439" marR="91439" marT="45716" marB="45716" anchor="b">
                    <a:solidFill>
                      <a:schemeClr val="bg1">
                        <a:lumMod val="85000"/>
                      </a:schemeClr>
                    </a:solidFill>
                  </a:tcPr>
                </a:tc>
                <a:tc>
                  <a:txBody>
                    <a:bodyPr/>
                    <a:lstStyle/>
                    <a:p>
                      <a:pPr algn="ctr"/>
                      <a:r>
                        <a:rPr lang="en-AU" sz="1400" dirty="0"/>
                        <a:t>Man</a:t>
                      </a:r>
                    </a:p>
                  </a:txBody>
                  <a:tcPr marL="91439" marR="91439" marT="45716" marB="45716" anchor="b">
                    <a:solidFill>
                      <a:schemeClr val="bg1">
                        <a:lumMod val="85000"/>
                      </a:schemeClr>
                    </a:solidFill>
                  </a:tcPr>
                </a:tc>
                <a:tc>
                  <a:txBody>
                    <a:bodyPr/>
                    <a:lstStyle/>
                    <a:p>
                      <a:pPr algn="ctr"/>
                      <a:r>
                        <a:rPr lang="en-AU" sz="1400" dirty="0"/>
                        <a:t>Masculine</a:t>
                      </a:r>
                    </a:p>
                  </a:txBody>
                  <a:tcPr marL="91439" marR="91439" marT="45716" marB="45716" anchor="b">
                    <a:solidFill>
                      <a:schemeClr val="accent6">
                        <a:lumMod val="40000"/>
                        <a:lumOff val="60000"/>
                      </a:schemeClr>
                    </a:solidFill>
                  </a:tcPr>
                </a:tc>
                <a:tc>
                  <a:txBody>
                    <a:bodyPr/>
                    <a:lstStyle/>
                    <a:p>
                      <a:pPr algn="ctr"/>
                      <a:r>
                        <a:rPr lang="en-AU" sz="1400" dirty="0"/>
                        <a:t>Women</a:t>
                      </a:r>
                    </a:p>
                  </a:txBody>
                  <a:tcPr marL="91439" marR="91439" marT="45716" marB="45716" anchor="b">
                    <a:solidFill>
                      <a:schemeClr val="bg1">
                        <a:lumMod val="85000"/>
                      </a:schemeClr>
                    </a:solidFill>
                  </a:tcPr>
                </a:tc>
                <a:extLst>
                  <a:ext uri="{0D108BD9-81ED-4DB2-BD59-A6C34878D82A}">
                    <a16:rowId xmlns:a16="http://schemas.microsoft.com/office/drawing/2014/main" val="10004"/>
                  </a:ext>
                </a:extLst>
              </a:tr>
            </a:tbl>
          </a:graphicData>
        </a:graphic>
      </p:graphicFrame>
      <p:cxnSp>
        <p:nvCxnSpPr>
          <p:cNvPr id="7" name="Straight Arrow Connector 6"/>
          <p:cNvCxnSpPr/>
          <p:nvPr/>
        </p:nvCxnSpPr>
        <p:spPr>
          <a:xfrm>
            <a:off x="3251042"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10284506"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a:off x="5564757"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flipV="1">
            <a:off x="7892938" y="3284984"/>
            <a:ext cx="0" cy="432048"/>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2" name="Straight Arrow Connector 11"/>
          <p:cNvCxnSpPr/>
          <p:nvPr/>
        </p:nvCxnSpPr>
        <p:spPr>
          <a:xfrm>
            <a:off x="7875141" y="4013448"/>
            <a:ext cx="0" cy="423664"/>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072253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Diversity of Sex, Gender Identity, Expression &amp; Orientation</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8793794"/>
              </p:ext>
            </p:extLst>
          </p:nvPr>
        </p:nvGraphicFramePr>
        <p:xfrm>
          <a:off x="2057672" y="1989000"/>
          <a:ext cx="9438328" cy="2880000"/>
        </p:xfrm>
        <a:graphic>
          <a:graphicData uri="http://schemas.openxmlformats.org/drawingml/2006/table">
            <a:tbl>
              <a:tblPr firstRow="1" bandRow="1">
                <a:tableStyleId>{2D5ABB26-0587-4C30-8999-92F81FD0307C}</a:tableStyleId>
              </a:tblPr>
              <a:tblGrid>
                <a:gridCol w="2359582">
                  <a:extLst>
                    <a:ext uri="{9D8B030D-6E8A-4147-A177-3AD203B41FA5}">
                      <a16:colId xmlns:a16="http://schemas.microsoft.com/office/drawing/2014/main" val="20000"/>
                    </a:ext>
                  </a:extLst>
                </a:gridCol>
                <a:gridCol w="2359582">
                  <a:extLst>
                    <a:ext uri="{9D8B030D-6E8A-4147-A177-3AD203B41FA5}">
                      <a16:colId xmlns:a16="http://schemas.microsoft.com/office/drawing/2014/main" val="20001"/>
                    </a:ext>
                  </a:extLst>
                </a:gridCol>
                <a:gridCol w="2359582">
                  <a:extLst>
                    <a:ext uri="{9D8B030D-6E8A-4147-A177-3AD203B41FA5}">
                      <a16:colId xmlns:a16="http://schemas.microsoft.com/office/drawing/2014/main" val="20002"/>
                    </a:ext>
                  </a:extLst>
                </a:gridCol>
                <a:gridCol w="2359582">
                  <a:extLst>
                    <a:ext uri="{9D8B030D-6E8A-4147-A177-3AD203B41FA5}">
                      <a16:colId xmlns:a16="http://schemas.microsoft.com/office/drawing/2014/main" val="20003"/>
                    </a:ext>
                  </a:extLst>
                </a:gridCol>
              </a:tblGrid>
              <a:tr h="423703">
                <a:tc>
                  <a:txBody>
                    <a:bodyPr/>
                    <a:lstStyle/>
                    <a:p>
                      <a:pPr algn="ctr"/>
                      <a:r>
                        <a:rPr lang="en-AU" sz="1400" dirty="0"/>
                        <a:t>Sex</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Gender Identity</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Gender Expression </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a:t>Sexuality</a:t>
                      </a:r>
                      <a:endParaRPr lang="en-AU" sz="1400" b="1" dirty="0">
                        <a:solidFill>
                          <a:srgbClr val="0070C0"/>
                        </a:solidFill>
                      </a:endParaRPr>
                    </a:p>
                  </a:txBody>
                  <a:tcPr marL="91439" marR="91439" marT="45699" marB="45699" anchor="ctr">
                    <a:solidFill>
                      <a:schemeClr val="accent3"/>
                    </a:solidFill>
                  </a:tcPr>
                </a:tc>
                <a:extLst>
                  <a:ext uri="{0D108BD9-81ED-4DB2-BD59-A6C34878D82A}">
                    <a16:rowId xmlns:a16="http://schemas.microsoft.com/office/drawing/2014/main" val="10000"/>
                  </a:ext>
                </a:extLst>
              </a:tr>
              <a:tr h="423703">
                <a:tc>
                  <a:txBody>
                    <a:bodyPr/>
                    <a:lstStyle/>
                    <a:p>
                      <a:pPr algn="ctr"/>
                      <a:r>
                        <a:rPr lang="en-AU" sz="1400" dirty="0"/>
                        <a:t>Biology</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Brain</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Cultural</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a:t>Orientation</a:t>
                      </a:r>
                      <a:endParaRPr lang="en-AU" sz="1400" dirty="0">
                        <a:solidFill>
                          <a:srgbClr val="0070C0"/>
                        </a:solidFill>
                      </a:endParaRPr>
                    </a:p>
                  </a:txBody>
                  <a:tcPr marL="91439" marR="91439" marT="45699" marB="45699">
                    <a:solidFill>
                      <a:schemeClr val="accent3">
                        <a:lumMod val="60000"/>
                        <a:lumOff val="40000"/>
                      </a:schemeClr>
                    </a:solidFill>
                  </a:tcPr>
                </a:tc>
                <a:extLst>
                  <a:ext uri="{0D108BD9-81ED-4DB2-BD59-A6C34878D82A}">
                    <a16:rowId xmlns:a16="http://schemas.microsoft.com/office/drawing/2014/main" val="10001"/>
                  </a:ext>
                </a:extLst>
              </a:tr>
              <a:tr h="1016297">
                <a:tc>
                  <a:txBody>
                    <a:bodyPr/>
                    <a:lstStyle/>
                    <a:p>
                      <a:pPr algn="ctr"/>
                      <a:r>
                        <a:rPr lang="en-AU" sz="1400" dirty="0"/>
                        <a:t>Female</a:t>
                      </a:r>
                    </a:p>
                  </a:txBody>
                  <a:tcPr marL="91439" marR="91439" marT="45716" marB="45716">
                    <a:solidFill>
                      <a:schemeClr val="bg1">
                        <a:lumMod val="85000"/>
                      </a:schemeClr>
                    </a:solidFill>
                  </a:tcPr>
                </a:tc>
                <a:tc>
                  <a:txBody>
                    <a:bodyPr/>
                    <a:lstStyle/>
                    <a:p>
                      <a:pPr algn="ctr"/>
                      <a:r>
                        <a:rPr lang="en-AU" sz="1400" dirty="0"/>
                        <a:t>Woman</a:t>
                      </a:r>
                    </a:p>
                  </a:txBody>
                  <a:tcPr marL="91439" marR="91439" marT="45716" marB="45716">
                    <a:solidFill>
                      <a:schemeClr val="bg1">
                        <a:lumMod val="85000"/>
                      </a:schemeClr>
                    </a:solidFill>
                  </a:tcPr>
                </a:tc>
                <a:tc>
                  <a:txBody>
                    <a:bodyPr/>
                    <a:lstStyle/>
                    <a:p>
                      <a:pPr algn="ctr"/>
                      <a:r>
                        <a:rPr lang="en-AU" sz="1400" dirty="0"/>
                        <a:t>Feminine</a:t>
                      </a:r>
                    </a:p>
                  </a:txBody>
                  <a:tcPr marL="91439" marR="91439" marT="45716" marB="45716">
                    <a:solidFill>
                      <a:schemeClr val="bg1">
                        <a:lumMod val="85000"/>
                      </a:schemeClr>
                    </a:solidFill>
                  </a:tcPr>
                </a:tc>
                <a:tc>
                  <a:txBody>
                    <a:bodyPr/>
                    <a:lstStyle/>
                    <a:p>
                      <a:pPr algn="ctr"/>
                      <a:r>
                        <a:rPr lang="en-AU" sz="1400" dirty="0"/>
                        <a:t>Men</a:t>
                      </a:r>
                    </a:p>
                  </a:txBody>
                  <a:tcPr marL="91439" marR="91439" marT="45716" marB="45716">
                    <a:solidFill>
                      <a:schemeClr val="accent3">
                        <a:lumMod val="40000"/>
                        <a:lumOff val="60000"/>
                      </a:schemeClr>
                    </a:solidFill>
                  </a:tcPr>
                </a:tc>
                <a:extLst>
                  <a:ext uri="{0D108BD9-81ED-4DB2-BD59-A6C34878D82A}">
                    <a16:rowId xmlns:a16="http://schemas.microsoft.com/office/drawing/2014/main" val="10002"/>
                  </a:ext>
                </a:extLst>
              </a:tr>
              <a:tr h="1016297">
                <a:tc>
                  <a:txBody>
                    <a:bodyPr/>
                    <a:lstStyle/>
                    <a:p>
                      <a:pPr algn="ctr"/>
                      <a:r>
                        <a:rPr lang="en-AU" sz="1400" dirty="0"/>
                        <a:t>Male</a:t>
                      </a:r>
                    </a:p>
                  </a:txBody>
                  <a:tcPr marL="91439" marR="91439" marT="45716" marB="45716" anchor="b">
                    <a:solidFill>
                      <a:schemeClr val="bg1">
                        <a:lumMod val="85000"/>
                      </a:schemeClr>
                    </a:solidFill>
                  </a:tcPr>
                </a:tc>
                <a:tc>
                  <a:txBody>
                    <a:bodyPr/>
                    <a:lstStyle/>
                    <a:p>
                      <a:pPr algn="ctr"/>
                      <a:r>
                        <a:rPr lang="en-AU" sz="1400" dirty="0"/>
                        <a:t>Man</a:t>
                      </a:r>
                    </a:p>
                  </a:txBody>
                  <a:tcPr marL="91439" marR="91439" marT="45716" marB="45716" anchor="b">
                    <a:solidFill>
                      <a:schemeClr val="bg1">
                        <a:lumMod val="85000"/>
                      </a:schemeClr>
                    </a:solidFill>
                  </a:tcPr>
                </a:tc>
                <a:tc>
                  <a:txBody>
                    <a:bodyPr/>
                    <a:lstStyle/>
                    <a:p>
                      <a:pPr algn="ctr"/>
                      <a:r>
                        <a:rPr lang="en-AU" sz="1400" dirty="0"/>
                        <a:t>Masculine</a:t>
                      </a:r>
                    </a:p>
                  </a:txBody>
                  <a:tcPr marL="91439" marR="91439" marT="45716" marB="45716" anchor="b">
                    <a:solidFill>
                      <a:schemeClr val="bg1">
                        <a:lumMod val="85000"/>
                      </a:schemeClr>
                    </a:solidFill>
                  </a:tcPr>
                </a:tc>
                <a:tc>
                  <a:txBody>
                    <a:bodyPr/>
                    <a:lstStyle/>
                    <a:p>
                      <a:pPr algn="ctr"/>
                      <a:r>
                        <a:rPr lang="en-AU" sz="1400" dirty="0"/>
                        <a:t>Women</a:t>
                      </a:r>
                    </a:p>
                  </a:txBody>
                  <a:tcPr marL="91439" marR="91439" marT="45716" marB="45716" anchor="b">
                    <a:solidFill>
                      <a:schemeClr val="accent3">
                        <a:lumMod val="40000"/>
                        <a:lumOff val="60000"/>
                      </a:schemeClr>
                    </a:solidFill>
                  </a:tcPr>
                </a:tc>
                <a:extLst>
                  <a:ext uri="{0D108BD9-81ED-4DB2-BD59-A6C34878D82A}">
                    <a16:rowId xmlns:a16="http://schemas.microsoft.com/office/drawing/2014/main" val="10003"/>
                  </a:ext>
                </a:extLst>
              </a:tr>
            </a:tbl>
          </a:graphicData>
        </a:graphic>
      </p:graphicFrame>
      <p:cxnSp>
        <p:nvCxnSpPr>
          <p:cNvPr id="5" name="Straight Arrow Connector 4"/>
          <p:cNvCxnSpPr/>
          <p:nvPr/>
        </p:nvCxnSpPr>
        <p:spPr>
          <a:xfrm>
            <a:off x="3235543"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5595754"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7926233"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8924564" y="3491716"/>
            <a:ext cx="2664296" cy="738664"/>
          </a:xfrm>
          <a:prstGeom prst="rect">
            <a:avLst/>
          </a:prstGeom>
        </p:spPr>
        <p:txBody>
          <a:bodyPr wrap="square">
            <a:spAutoFit/>
          </a:bodyPr>
          <a:lstStyle/>
          <a:p>
            <a:pPr algn="ctr"/>
            <a:r>
              <a:rPr lang="en-AU" sz="1400" dirty="0"/>
              <a:t>Bisexual</a:t>
            </a:r>
          </a:p>
          <a:p>
            <a:pPr algn="ctr"/>
            <a:r>
              <a:rPr lang="en-AU" sz="1400" dirty="0"/>
              <a:t>Pansexual</a:t>
            </a:r>
          </a:p>
          <a:p>
            <a:pPr algn="ctr"/>
            <a:r>
              <a:rPr lang="en-AU" sz="1400" dirty="0"/>
              <a:t>Asexual</a:t>
            </a:r>
          </a:p>
        </p:txBody>
      </p:sp>
      <p:cxnSp>
        <p:nvCxnSpPr>
          <p:cNvPr id="10" name="Straight Arrow Connector 9"/>
          <p:cNvCxnSpPr/>
          <p:nvPr/>
        </p:nvCxnSpPr>
        <p:spPr>
          <a:xfrm flipV="1">
            <a:off x="10262379" y="3284984"/>
            <a:ext cx="0" cy="215992"/>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1" name="Straight Arrow Connector 10"/>
          <p:cNvCxnSpPr/>
          <p:nvPr/>
        </p:nvCxnSpPr>
        <p:spPr>
          <a:xfrm>
            <a:off x="10262379" y="4230380"/>
            <a:ext cx="0" cy="215992"/>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86043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Diversity of Sex, Gender Identity, Expression &amp; Orientation</a:t>
            </a:r>
            <a:endParaRPr lang="en-AU"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1288861035"/>
              </p:ext>
            </p:extLst>
          </p:nvPr>
        </p:nvGraphicFramePr>
        <p:xfrm>
          <a:off x="2057672" y="1989001"/>
          <a:ext cx="9438328" cy="2879999"/>
        </p:xfrm>
        <a:graphic>
          <a:graphicData uri="http://schemas.openxmlformats.org/drawingml/2006/table">
            <a:tbl>
              <a:tblPr firstRow="1" bandRow="1">
                <a:tableStyleId>{2D5ABB26-0587-4C30-8999-92F81FD0307C}</a:tableStyleId>
              </a:tblPr>
              <a:tblGrid>
                <a:gridCol w="2359582">
                  <a:extLst>
                    <a:ext uri="{9D8B030D-6E8A-4147-A177-3AD203B41FA5}">
                      <a16:colId xmlns:a16="http://schemas.microsoft.com/office/drawing/2014/main" val="20000"/>
                    </a:ext>
                  </a:extLst>
                </a:gridCol>
                <a:gridCol w="1179791">
                  <a:extLst>
                    <a:ext uri="{9D8B030D-6E8A-4147-A177-3AD203B41FA5}">
                      <a16:colId xmlns:a16="http://schemas.microsoft.com/office/drawing/2014/main" val="20001"/>
                    </a:ext>
                  </a:extLst>
                </a:gridCol>
                <a:gridCol w="1179791">
                  <a:extLst>
                    <a:ext uri="{9D8B030D-6E8A-4147-A177-3AD203B41FA5}">
                      <a16:colId xmlns:a16="http://schemas.microsoft.com/office/drawing/2014/main" val="20002"/>
                    </a:ext>
                  </a:extLst>
                </a:gridCol>
                <a:gridCol w="2359582">
                  <a:extLst>
                    <a:ext uri="{9D8B030D-6E8A-4147-A177-3AD203B41FA5}">
                      <a16:colId xmlns:a16="http://schemas.microsoft.com/office/drawing/2014/main" val="20003"/>
                    </a:ext>
                  </a:extLst>
                </a:gridCol>
                <a:gridCol w="1179791">
                  <a:extLst>
                    <a:ext uri="{9D8B030D-6E8A-4147-A177-3AD203B41FA5}">
                      <a16:colId xmlns:a16="http://schemas.microsoft.com/office/drawing/2014/main" val="20004"/>
                    </a:ext>
                  </a:extLst>
                </a:gridCol>
                <a:gridCol w="1179791">
                  <a:extLst>
                    <a:ext uri="{9D8B030D-6E8A-4147-A177-3AD203B41FA5}">
                      <a16:colId xmlns:a16="http://schemas.microsoft.com/office/drawing/2014/main" val="20005"/>
                    </a:ext>
                  </a:extLst>
                </a:gridCol>
              </a:tblGrid>
              <a:tr h="423703">
                <a:tc>
                  <a:txBody>
                    <a:bodyPr/>
                    <a:lstStyle/>
                    <a:p>
                      <a:pPr algn="ctr"/>
                      <a:r>
                        <a:rPr lang="en-AU" sz="1400" dirty="0"/>
                        <a:t>Sex</a:t>
                      </a:r>
                      <a:endParaRPr lang="en-AU" sz="1400" b="1" dirty="0">
                        <a:solidFill>
                          <a:srgbClr val="0070C0"/>
                        </a:solidFill>
                      </a:endParaRPr>
                    </a:p>
                  </a:txBody>
                  <a:tcPr marL="91439" marR="91439" marT="45699" marB="45699" anchor="ctr">
                    <a:solidFill>
                      <a:schemeClr val="accent4"/>
                    </a:solidFill>
                  </a:tcPr>
                </a:tc>
                <a:tc gridSpan="2">
                  <a:txBody>
                    <a:bodyPr/>
                    <a:lstStyle/>
                    <a:p>
                      <a:pPr algn="ctr"/>
                      <a:r>
                        <a:rPr lang="en-AU" sz="1400" dirty="0"/>
                        <a:t>Gender Identity</a:t>
                      </a:r>
                      <a:endParaRPr lang="en-AU" sz="1400" b="1" dirty="0">
                        <a:solidFill>
                          <a:srgbClr val="0070C0"/>
                        </a:solidFill>
                      </a:endParaRPr>
                    </a:p>
                  </a:txBody>
                  <a:tcPr marL="91439" marR="91439" marT="45699" marB="45699" anchor="ctr">
                    <a:solidFill>
                      <a:schemeClr val="accent1"/>
                    </a:solidFill>
                  </a:tcPr>
                </a:tc>
                <a:tc hMerge="1">
                  <a:txBody>
                    <a:bodyPr/>
                    <a:lstStyle/>
                    <a:p>
                      <a:endParaRPr lang="en-AU"/>
                    </a:p>
                  </a:txBody>
                  <a:tcPr/>
                </a:tc>
                <a:tc>
                  <a:txBody>
                    <a:bodyPr/>
                    <a:lstStyle/>
                    <a:p>
                      <a:pPr algn="ctr"/>
                      <a:r>
                        <a:rPr lang="en-AU" sz="1400" dirty="0"/>
                        <a:t>Gender Expression </a:t>
                      </a:r>
                      <a:endParaRPr lang="en-AU" sz="1400" b="1" dirty="0">
                        <a:solidFill>
                          <a:srgbClr val="0070C0"/>
                        </a:solidFill>
                      </a:endParaRPr>
                    </a:p>
                  </a:txBody>
                  <a:tcPr marL="91439" marR="91439" marT="45699" marB="45699" anchor="ctr">
                    <a:solidFill>
                      <a:schemeClr val="accent6"/>
                    </a:solidFill>
                  </a:tcPr>
                </a:tc>
                <a:tc gridSpan="2">
                  <a:txBody>
                    <a:bodyPr/>
                    <a:lstStyle/>
                    <a:p>
                      <a:pPr algn="ctr"/>
                      <a:r>
                        <a:rPr lang="en-AU" sz="1400" dirty="0"/>
                        <a:t>Sexuality</a:t>
                      </a:r>
                      <a:endParaRPr lang="en-AU" sz="1400" b="1" dirty="0">
                        <a:solidFill>
                          <a:srgbClr val="0070C0"/>
                        </a:solidFill>
                      </a:endParaRPr>
                    </a:p>
                  </a:txBody>
                  <a:tcPr marL="91439" marR="91439" marT="45699" marB="45699" anchor="ctr">
                    <a:solidFill>
                      <a:schemeClr val="accent3"/>
                    </a:solidFill>
                  </a:tcPr>
                </a:tc>
                <a:tc hMerge="1">
                  <a:txBody>
                    <a:bodyPr/>
                    <a:lstStyle/>
                    <a:p>
                      <a:endParaRPr lang="en-AU"/>
                    </a:p>
                  </a:txBody>
                  <a:tcPr/>
                </a:tc>
                <a:extLst>
                  <a:ext uri="{0D108BD9-81ED-4DB2-BD59-A6C34878D82A}">
                    <a16:rowId xmlns:a16="http://schemas.microsoft.com/office/drawing/2014/main" val="10000"/>
                  </a:ext>
                </a:extLst>
              </a:tr>
              <a:tr h="423703">
                <a:tc>
                  <a:txBody>
                    <a:bodyPr/>
                    <a:lstStyle/>
                    <a:p>
                      <a:pPr algn="ctr"/>
                      <a:r>
                        <a:rPr lang="en-AU" sz="1400" dirty="0"/>
                        <a:t>Biology</a:t>
                      </a:r>
                      <a:endParaRPr lang="en-AU" sz="1400" dirty="0">
                        <a:solidFill>
                          <a:srgbClr val="0070C0"/>
                        </a:solidFill>
                      </a:endParaRPr>
                    </a:p>
                  </a:txBody>
                  <a:tcPr marL="91439" marR="91439" marT="45699" marB="45699">
                    <a:solidFill>
                      <a:schemeClr val="accent4">
                        <a:lumMod val="60000"/>
                        <a:lumOff val="40000"/>
                      </a:schemeClr>
                    </a:solidFill>
                  </a:tcPr>
                </a:tc>
                <a:tc gridSpan="2">
                  <a:txBody>
                    <a:bodyPr/>
                    <a:lstStyle/>
                    <a:p>
                      <a:pPr algn="ctr"/>
                      <a:r>
                        <a:rPr lang="en-AU" sz="1400" dirty="0"/>
                        <a:t>Brain</a:t>
                      </a:r>
                      <a:endParaRPr lang="en-AU" sz="1400" dirty="0">
                        <a:solidFill>
                          <a:srgbClr val="0070C0"/>
                        </a:solidFill>
                      </a:endParaRPr>
                    </a:p>
                  </a:txBody>
                  <a:tcPr marL="91439" marR="91439" marT="45699" marB="45699">
                    <a:solidFill>
                      <a:schemeClr val="accent1">
                        <a:lumMod val="60000"/>
                        <a:lumOff val="40000"/>
                      </a:schemeClr>
                    </a:solidFill>
                  </a:tcPr>
                </a:tc>
                <a:tc hMerge="1">
                  <a:txBody>
                    <a:bodyPr/>
                    <a:lstStyle/>
                    <a:p>
                      <a:endParaRPr lang="en-AU"/>
                    </a:p>
                  </a:txBody>
                  <a:tcPr/>
                </a:tc>
                <a:tc>
                  <a:txBody>
                    <a:bodyPr/>
                    <a:lstStyle/>
                    <a:p>
                      <a:pPr algn="ctr"/>
                      <a:r>
                        <a:rPr lang="en-AU" sz="1400" dirty="0"/>
                        <a:t>Cultural</a:t>
                      </a:r>
                      <a:endParaRPr lang="en-AU" sz="1400" dirty="0">
                        <a:solidFill>
                          <a:srgbClr val="0070C0"/>
                        </a:solidFill>
                      </a:endParaRPr>
                    </a:p>
                  </a:txBody>
                  <a:tcPr marL="91439" marR="91439" marT="45699" marB="45699">
                    <a:solidFill>
                      <a:schemeClr val="accent6">
                        <a:lumMod val="60000"/>
                        <a:lumOff val="40000"/>
                      </a:schemeClr>
                    </a:solidFill>
                  </a:tcPr>
                </a:tc>
                <a:tc gridSpan="2">
                  <a:txBody>
                    <a:bodyPr/>
                    <a:lstStyle/>
                    <a:p>
                      <a:pPr algn="ctr"/>
                      <a:r>
                        <a:rPr lang="en-AU" sz="1400" dirty="0"/>
                        <a:t>Orientation</a:t>
                      </a:r>
                      <a:endParaRPr lang="en-AU" sz="1400" dirty="0">
                        <a:solidFill>
                          <a:srgbClr val="0070C0"/>
                        </a:solidFill>
                      </a:endParaRPr>
                    </a:p>
                  </a:txBody>
                  <a:tcPr marL="91439" marR="91439" marT="45699" marB="45699">
                    <a:solidFill>
                      <a:schemeClr val="accent3">
                        <a:lumMod val="60000"/>
                        <a:lumOff val="40000"/>
                      </a:schemeClr>
                    </a:solidFill>
                  </a:tcPr>
                </a:tc>
                <a:tc hMerge="1">
                  <a:txBody>
                    <a:bodyPr/>
                    <a:lstStyle/>
                    <a:p>
                      <a:endParaRPr lang="en-AU"/>
                    </a:p>
                  </a:txBody>
                  <a:tcPr/>
                </a:tc>
                <a:extLst>
                  <a:ext uri="{0D108BD9-81ED-4DB2-BD59-A6C34878D82A}">
                    <a16:rowId xmlns:a16="http://schemas.microsoft.com/office/drawing/2014/main" val="10001"/>
                  </a:ext>
                </a:extLst>
              </a:tr>
              <a:tr h="677531">
                <a:tc>
                  <a:txBody>
                    <a:bodyPr/>
                    <a:lstStyle/>
                    <a:p>
                      <a:pPr algn="ctr"/>
                      <a:r>
                        <a:rPr lang="en-AU" sz="1400" dirty="0"/>
                        <a:t>Female</a:t>
                      </a:r>
                    </a:p>
                  </a:txBody>
                  <a:tcPr marL="91439" marR="91439" marT="45716" marB="45716">
                    <a:solidFill>
                      <a:schemeClr val="accent4">
                        <a:lumMod val="40000"/>
                        <a:lumOff val="60000"/>
                      </a:schemeClr>
                    </a:solidFill>
                  </a:tcPr>
                </a:tc>
                <a:tc gridSpan="2">
                  <a:txBody>
                    <a:bodyPr/>
                    <a:lstStyle/>
                    <a:p>
                      <a:pPr algn="ctr"/>
                      <a:r>
                        <a:rPr lang="en-AU" sz="1400" dirty="0"/>
                        <a:t>Woman</a:t>
                      </a:r>
                    </a:p>
                  </a:txBody>
                  <a:tcPr marL="91439" marR="91439" marT="45716" marB="45716">
                    <a:solidFill>
                      <a:schemeClr val="accent1">
                        <a:lumMod val="40000"/>
                        <a:lumOff val="60000"/>
                      </a:schemeClr>
                    </a:solidFill>
                  </a:tcPr>
                </a:tc>
                <a:tc hMerge="1">
                  <a:txBody>
                    <a:bodyPr/>
                    <a:lstStyle/>
                    <a:p>
                      <a:endParaRPr lang="en-AU"/>
                    </a:p>
                  </a:txBody>
                  <a:tcPr/>
                </a:tc>
                <a:tc>
                  <a:txBody>
                    <a:bodyPr/>
                    <a:lstStyle/>
                    <a:p>
                      <a:pPr algn="ctr"/>
                      <a:r>
                        <a:rPr lang="en-AU" sz="1400" dirty="0"/>
                        <a:t>Feminine</a:t>
                      </a:r>
                    </a:p>
                  </a:txBody>
                  <a:tcPr marL="91439" marR="91439" marT="45716" marB="45716">
                    <a:solidFill>
                      <a:schemeClr val="accent6">
                        <a:lumMod val="40000"/>
                        <a:lumOff val="60000"/>
                      </a:schemeClr>
                    </a:solidFill>
                  </a:tcPr>
                </a:tc>
                <a:tc gridSpan="2">
                  <a:txBody>
                    <a:bodyPr/>
                    <a:lstStyle/>
                    <a:p>
                      <a:pPr algn="ctr"/>
                      <a:r>
                        <a:rPr lang="en-AU" sz="1400" dirty="0"/>
                        <a:t>Men</a:t>
                      </a:r>
                    </a:p>
                  </a:txBody>
                  <a:tcPr marL="91439" marR="91439" marT="45716" marB="45716">
                    <a:solidFill>
                      <a:schemeClr val="accent3">
                        <a:lumMod val="40000"/>
                        <a:lumOff val="60000"/>
                      </a:schemeClr>
                    </a:solidFill>
                  </a:tcPr>
                </a:tc>
                <a:tc hMerge="1">
                  <a:txBody>
                    <a:bodyPr/>
                    <a:lstStyle/>
                    <a:p>
                      <a:endParaRPr lang="en-AU"/>
                    </a:p>
                  </a:txBody>
                  <a:tcPr/>
                </a:tc>
                <a:extLst>
                  <a:ext uri="{0D108BD9-81ED-4DB2-BD59-A6C34878D82A}">
                    <a16:rowId xmlns:a16="http://schemas.microsoft.com/office/drawing/2014/main" val="10002"/>
                  </a:ext>
                </a:extLst>
              </a:tr>
              <a:tr h="677531">
                <a:tc>
                  <a:txBody>
                    <a:bodyPr/>
                    <a:lstStyle/>
                    <a:p>
                      <a:pPr algn="ctr"/>
                      <a:r>
                        <a:rPr lang="en-AU" sz="1400" dirty="0"/>
                        <a:t>Intersex</a:t>
                      </a:r>
                    </a:p>
                  </a:txBody>
                  <a:tcPr marL="91439" marR="91439" marT="45716" marB="45716" anchor="ctr">
                    <a:solidFill>
                      <a:schemeClr val="accent4">
                        <a:lumMod val="40000"/>
                        <a:lumOff val="60000"/>
                      </a:schemeClr>
                    </a:solidFill>
                  </a:tcPr>
                </a:tc>
                <a:tc>
                  <a:txBody>
                    <a:bodyPr/>
                    <a:lstStyle/>
                    <a:p>
                      <a:pPr algn="ctr"/>
                      <a:r>
                        <a:rPr lang="en-AU" sz="1400" dirty="0"/>
                        <a:t>Trans</a:t>
                      </a:r>
                    </a:p>
                  </a:txBody>
                  <a:tcPr marL="91439" marR="91439" marT="45716" marB="45716" anchor="ctr">
                    <a:solidFill>
                      <a:schemeClr val="accent1">
                        <a:lumMod val="40000"/>
                        <a:lumOff val="60000"/>
                      </a:schemeClr>
                    </a:solidFill>
                  </a:tcPr>
                </a:tc>
                <a:tc>
                  <a:txBody>
                    <a:bodyPr/>
                    <a:lstStyle/>
                    <a:p>
                      <a:pPr algn="ctr"/>
                      <a:r>
                        <a:rPr lang="en-AU" sz="1400" dirty="0"/>
                        <a:t>Non-Binary</a:t>
                      </a:r>
                    </a:p>
                    <a:p>
                      <a:pPr algn="ctr"/>
                      <a:r>
                        <a:rPr lang="en-AU" sz="1400" dirty="0"/>
                        <a:t>Fluid</a:t>
                      </a:r>
                    </a:p>
                  </a:txBody>
                  <a:tcPr marL="91439" marR="91439" marT="45716" marB="45716" anchor="ctr">
                    <a:solidFill>
                      <a:schemeClr val="accent1">
                        <a:lumMod val="40000"/>
                        <a:lumOff val="60000"/>
                      </a:schemeClr>
                    </a:solidFill>
                  </a:tcPr>
                </a:tc>
                <a:tc>
                  <a:txBody>
                    <a:bodyPr/>
                    <a:lstStyle/>
                    <a:p>
                      <a:pPr algn="ctr"/>
                      <a:r>
                        <a:rPr lang="en-AU" sz="1400" dirty="0"/>
                        <a:t>Androgynous</a:t>
                      </a:r>
                    </a:p>
                  </a:txBody>
                  <a:tcPr marL="91439" marR="91439" marT="45716" marB="45716" anchor="ctr">
                    <a:solidFill>
                      <a:schemeClr val="accent6">
                        <a:lumMod val="40000"/>
                        <a:lumOff val="60000"/>
                      </a:schemeClr>
                    </a:solidFill>
                  </a:tcPr>
                </a:tc>
                <a:tc>
                  <a:txBody>
                    <a:bodyPr/>
                    <a:lstStyle/>
                    <a:p>
                      <a:pPr algn="ctr"/>
                      <a:r>
                        <a:rPr lang="en-AU" sz="1400" dirty="0"/>
                        <a:t>Bisexual</a:t>
                      </a:r>
                    </a:p>
                    <a:p>
                      <a:pPr algn="ctr"/>
                      <a:r>
                        <a:rPr lang="en-AU" sz="1400" dirty="0"/>
                        <a:t>Pansexual</a:t>
                      </a:r>
                    </a:p>
                  </a:txBody>
                  <a:tcPr marL="91439" marR="91439" marT="45716" marB="45716" anchor="ctr">
                    <a:solidFill>
                      <a:schemeClr val="accent3">
                        <a:lumMod val="40000"/>
                        <a:lumOff val="60000"/>
                      </a:schemeClr>
                    </a:solidFill>
                  </a:tcPr>
                </a:tc>
                <a:tc>
                  <a:txBody>
                    <a:bodyPr/>
                    <a:lstStyle/>
                    <a:p>
                      <a:pPr algn="ctr"/>
                      <a:r>
                        <a:rPr lang="en-AU" sz="1400" dirty="0"/>
                        <a:t>Asexual</a:t>
                      </a:r>
                    </a:p>
                    <a:p>
                      <a:pPr algn="ctr"/>
                      <a:r>
                        <a:rPr lang="en-AU" sz="1400" dirty="0"/>
                        <a:t>Queer</a:t>
                      </a:r>
                    </a:p>
                  </a:txBody>
                  <a:tcPr marL="91439" marR="91439" marT="45716" marB="45716" anchor="ctr">
                    <a:solidFill>
                      <a:schemeClr val="accent3">
                        <a:lumMod val="40000"/>
                        <a:lumOff val="60000"/>
                      </a:schemeClr>
                    </a:solidFill>
                  </a:tcPr>
                </a:tc>
                <a:extLst>
                  <a:ext uri="{0D108BD9-81ED-4DB2-BD59-A6C34878D82A}">
                    <a16:rowId xmlns:a16="http://schemas.microsoft.com/office/drawing/2014/main" val="10003"/>
                  </a:ext>
                </a:extLst>
              </a:tr>
              <a:tr h="677531">
                <a:tc>
                  <a:txBody>
                    <a:bodyPr/>
                    <a:lstStyle/>
                    <a:p>
                      <a:pPr algn="ctr"/>
                      <a:r>
                        <a:rPr lang="en-AU" sz="1400" dirty="0"/>
                        <a:t>Male</a:t>
                      </a:r>
                    </a:p>
                  </a:txBody>
                  <a:tcPr marL="91439" marR="91439" marT="45716" marB="45716" anchor="b">
                    <a:solidFill>
                      <a:schemeClr val="accent4">
                        <a:lumMod val="40000"/>
                        <a:lumOff val="60000"/>
                      </a:schemeClr>
                    </a:solidFill>
                  </a:tcPr>
                </a:tc>
                <a:tc gridSpan="2">
                  <a:txBody>
                    <a:bodyPr/>
                    <a:lstStyle/>
                    <a:p>
                      <a:pPr algn="ctr"/>
                      <a:r>
                        <a:rPr lang="en-AU" sz="1400" dirty="0"/>
                        <a:t>Man</a:t>
                      </a:r>
                    </a:p>
                  </a:txBody>
                  <a:tcPr marL="91439" marR="91439" marT="45716" marB="45716" anchor="b">
                    <a:solidFill>
                      <a:schemeClr val="accent1">
                        <a:lumMod val="40000"/>
                        <a:lumOff val="60000"/>
                      </a:schemeClr>
                    </a:solidFill>
                  </a:tcPr>
                </a:tc>
                <a:tc hMerge="1">
                  <a:txBody>
                    <a:bodyPr/>
                    <a:lstStyle/>
                    <a:p>
                      <a:endParaRPr lang="en-AU"/>
                    </a:p>
                  </a:txBody>
                  <a:tcPr/>
                </a:tc>
                <a:tc>
                  <a:txBody>
                    <a:bodyPr/>
                    <a:lstStyle/>
                    <a:p>
                      <a:pPr algn="ctr"/>
                      <a:r>
                        <a:rPr lang="en-AU" sz="1400" dirty="0"/>
                        <a:t>Masculine</a:t>
                      </a:r>
                    </a:p>
                  </a:txBody>
                  <a:tcPr marL="91439" marR="91439" marT="45716" marB="45716" anchor="b">
                    <a:solidFill>
                      <a:schemeClr val="accent6">
                        <a:lumMod val="40000"/>
                        <a:lumOff val="60000"/>
                      </a:schemeClr>
                    </a:solidFill>
                  </a:tcPr>
                </a:tc>
                <a:tc gridSpan="2">
                  <a:txBody>
                    <a:bodyPr/>
                    <a:lstStyle/>
                    <a:p>
                      <a:pPr algn="ctr"/>
                      <a:r>
                        <a:rPr lang="en-AU" sz="1400" dirty="0"/>
                        <a:t>Women</a:t>
                      </a:r>
                    </a:p>
                  </a:txBody>
                  <a:tcPr marL="91439" marR="91439" marT="45716" marB="45716" anchor="b">
                    <a:solidFill>
                      <a:schemeClr val="accent3">
                        <a:lumMod val="40000"/>
                        <a:lumOff val="60000"/>
                      </a:schemeClr>
                    </a:solidFill>
                  </a:tcPr>
                </a:tc>
                <a:tc hMerge="1">
                  <a:txBody>
                    <a:bodyPr/>
                    <a:lstStyle/>
                    <a:p>
                      <a:endParaRPr lang="en-AU"/>
                    </a:p>
                  </a:txBody>
                  <a:tcPr/>
                </a:tc>
                <a:extLst>
                  <a:ext uri="{0D108BD9-81ED-4DB2-BD59-A6C34878D82A}">
                    <a16:rowId xmlns:a16="http://schemas.microsoft.com/office/drawing/2014/main" val="10004"/>
                  </a:ext>
                </a:extLst>
              </a:tr>
            </a:tbl>
          </a:graphicData>
        </a:graphic>
      </p:graphicFrame>
      <p:cxnSp>
        <p:nvCxnSpPr>
          <p:cNvPr id="7" name="Straight Arrow Connector 6"/>
          <p:cNvCxnSpPr/>
          <p:nvPr/>
        </p:nvCxnSpPr>
        <p:spPr>
          <a:xfrm>
            <a:off x="5611252" y="3212976"/>
            <a:ext cx="0" cy="11521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0331002" y="3284984"/>
            <a:ext cx="0" cy="1152128"/>
          </a:xfrm>
          <a:prstGeom prst="straightConnector1">
            <a:avLst/>
          </a:prstGeom>
          <a:ln>
            <a:headEnd type="arrow"/>
            <a:tailEnd type="arrow"/>
          </a:ln>
        </p:spPr>
        <p:style>
          <a:lnRef idx="1">
            <a:schemeClr val="accent3"/>
          </a:lnRef>
          <a:fillRef idx="0">
            <a:schemeClr val="accent3"/>
          </a:fillRef>
          <a:effectRef idx="0">
            <a:schemeClr val="accent3"/>
          </a:effectRef>
          <a:fontRef idx="minor">
            <a:schemeClr val="tx1"/>
          </a:fontRef>
        </p:style>
      </p:cxnSp>
      <p:cxnSp>
        <p:nvCxnSpPr>
          <p:cNvPr id="10" name="Straight Arrow Connector 9"/>
          <p:cNvCxnSpPr/>
          <p:nvPr/>
        </p:nvCxnSpPr>
        <p:spPr>
          <a:xfrm flipV="1">
            <a:off x="3282038" y="3284984"/>
            <a:ext cx="0" cy="432048"/>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1" name="Straight Arrow Connector 10"/>
          <p:cNvCxnSpPr/>
          <p:nvPr/>
        </p:nvCxnSpPr>
        <p:spPr>
          <a:xfrm>
            <a:off x="3262937" y="4036400"/>
            <a:ext cx="0" cy="423664"/>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2" name="Straight Arrow Connector 11"/>
          <p:cNvCxnSpPr/>
          <p:nvPr/>
        </p:nvCxnSpPr>
        <p:spPr>
          <a:xfrm flipV="1">
            <a:off x="7913542" y="3212976"/>
            <a:ext cx="0" cy="432048"/>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3" name="Straight Arrow Connector 12"/>
          <p:cNvCxnSpPr/>
          <p:nvPr/>
        </p:nvCxnSpPr>
        <p:spPr>
          <a:xfrm>
            <a:off x="7913542" y="4085182"/>
            <a:ext cx="0" cy="423664"/>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4" name="Straight Arrow Connector 13"/>
          <p:cNvCxnSpPr/>
          <p:nvPr/>
        </p:nvCxnSpPr>
        <p:spPr>
          <a:xfrm>
            <a:off x="3468010" y="3307936"/>
            <a:ext cx="1800000" cy="1152128"/>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cxnSp>
        <p:nvCxnSpPr>
          <p:cNvPr id="15" name="Straight Arrow Connector 14"/>
          <p:cNvCxnSpPr/>
          <p:nvPr/>
        </p:nvCxnSpPr>
        <p:spPr>
          <a:xfrm flipH="1">
            <a:off x="3458790" y="3307936"/>
            <a:ext cx="1800000" cy="11521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862397" y="3307936"/>
            <a:ext cx="1800000" cy="11521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877564" y="3292164"/>
            <a:ext cx="1800000" cy="1152128"/>
          </a:xfrm>
          <a:prstGeom prst="straightConnector1">
            <a:avLst/>
          </a:prstGeom>
          <a:ln>
            <a:headEnd type="arrow"/>
            <a:tailEnd type="arrow"/>
          </a:ln>
        </p:spPr>
        <p:style>
          <a:lnRef idx="1">
            <a:schemeClr val="accent6"/>
          </a:lnRef>
          <a:fillRef idx="0">
            <a:schemeClr val="accent6"/>
          </a:fillRef>
          <a:effectRef idx="0">
            <a:schemeClr val="accent6"/>
          </a:effectRef>
          <a:fontRef idx="minor">
            <a:schemeClr val="tx1"/>
          </a:fontRef>
        </p:style>
      </p:cxnSp>
      <p:cxnSp>
        <p:nvCxnSpPr>
          <p:cNvPr id="18" name="Straight Arrow Connector 17"/>
          <p:cNvCxnSpPr/>
          <p:nvPr/>
        </p:nvCxnSpPr>
        <p:spPr>
          <a:xfrm>
            <a:off x="8266005" y="3284984"/>
            <a:ext cx="1800000" cy="1152128"/>
          </a:xfrm>
          <a:prstGeom prst="straightConnector1">
            <a:avLst/>
          </a:prstGeom>
          <a:ln>
            <a:headEnd type="arrow"/>
            <a:tailEnd type="arrow"/>
          </a:ln>
        </p:spPr>
        <p:style>
          <a:lnRef idx="1">
            <a:schemeClr val="accent3"/>
          </a:lnRef>
          <a:fillRef idx="0">
            <a:schemeClr val="accent3"/>
          </a:fillRef>
          <a:effectRef idx="0">
            <a:schemeClr val="accent3"/>
          </a:effectRef>
          <a:fontRef idx="minor">
            <a:schemeClr val="tx1"/>
          </a:fontRef>
        </p:style>
      </p:cxnSp>
      <p:cxnSp>
        <p:nvCxnSpPr>
          <p:cNvPr id="19" name="Straight Arrow Connector 18"/>
          <p:cNvCxnSpPr/>
          <p:nvPr/>
        </p:nvCxnSpPr>
        <p:spPr>
          <a:xfrm flipH="1">
            <a:off x="8266005" y="3284984"/>
            <a:ext cx="1800000" cy="1152128"/>
          </a:xfrm>
          <a:prstGeom prst="straightConnector1">
            <a:avLst/>
          </a:prstGeom>
          <a:ln>
            <a:headEnd type="arrow"/>
            <a:tailEnd type="arrow"/>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26790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7937B-3C49-478E-8107-70EB166AB2F0}"/>
              </a:ext>
            </a:extLst>
          </p:cNvPr>
          <p:cNvSpPr>
            <a:spLocks noGrp="1"/>
          </p:cNvSpPr>
          <p:nvPr>
            <p:ph type="title"/>
          </p:nvPr>
        </p:nvSpPr>
        <p:spPr/>
        <p:txBody>
          <a:bodyPr/>
          <a:lstStyle/>
          <a:p>
            <a:r>
              <a:rPr lang="en-AU" dirty="0"/>
              <a:t>Pronouns and misgendering</a:t>
            </a:r>
          </a:p>
        </p:txBody>
      </p:sp>
      <p:sp>
        <p:nvSpPr>
          <p:cNvPr id="3" name="Content Placeholder 2">
            <a:extLst>
              <a:ext uri="{FF2B5EF4-FFF2-40B4-BE49-F238E27FC236}">
                <a16:creationId xmlns:a16="http://schemas.microsoft.com/office/drawing/2014/main" id="{FFD94999-4F93-429F-848A-2A83A9ED34F4}"/>
              </a:ext>
            </a:extLst>
          </p:cNvPr>
          <p:cNvSpPr>
            <a:spLocks noGrp="1"/>
          </p:cNvSpPr>
          <p:nvPr>
            <p:ph idx="1"/>
          </p:nvPr>
        </p:nvSpPr>
        <p:spPr/>
        <p:txBody>
          <a:bodyPr>
            <a:normAutofit lnSpcReduction="10000"/>
          </a:bodyPr>
          <a:lstStyle/>
          <a:p>
            <a:r>
              <a:rPr lang="en-AU" dirty="0"/>
              <a:t>A pronoun is a word that refers to either the people talking (I or you) or someone/something that is being talked about (like she, it, them, and this). Pronouns like he, she and they specifically refer to the people that you are talking about.</a:t>
            </a:r>
          </a:p>
          <a:p>
            <a:r>
              <a:rPr lang="en-AU" dirty="0"/>
              <a:t>It is important to respect people's pronouns. You can't always know what someone's pronouns are by looking at them. Asking and correctly using someone's pronouns is one of the most basic ways to show your respect for gender identity and avoid misgendering someone.</a:t>
            </a:r>
          </a:p>
        </p:txBody>
      </p:sp>
      <p:sp>
        <p:nvSpPr>
          <p:cNvPr id="4" name="Date Placeholder 3">
            <a:extLst>
              <a:ext uri="{FF2B5EF4-FFF2-40B4-BE49-F238E27FC236}">
                <a16:creationId xmlns:a16="http://schemas.microsoft.com/office/drawing/2014/main" id="{AA577CA1-EB0E-425E-BAF1-6DC0C23730B4}"/>
              </a:ext>
            </a:extLst>
          </p:cNvPr>
          <p:cNvSpPr>
            <a:spLocks noGrp="1"/>
          </p:cNvSpPr>
          <p:nvPr>
            <p:ph type="dt" sz="half" idx="10"/>
          </p:nvPr>
        </p:nvSpPr>
        <p:spPr/>
        <p:txBody>
          <a:bodyPr/>
          <a:lstStyle/>
          <a:p>
            <a:r>
              <a:rPr lang="en-AU"/>
              <a:t>rotarylgbt.org</a:t>
            </a:r>
            <a:endParaRPr lang="en-US" dirty="0"/>
          </a:p>
        </p:txBody>
      </p:sp>
      <p:sp>
        <p:nvSpPr>
          <p:cNvPr id="5" name="Footer Placeholder 4">
            <a:extLst>
              <a:ext uri="{FF2B5EF4-FFF2-40B4-BE49-F238E27FC236}">
                <a16:creationId xmlns:a16="http://schemas.microsoft.com/office/drawing/2014/main" id="{26F2CD1A-FAD5-4848-9A5B-D40311D8FC64}"/>
              </a:ext>
            </a:extLst>
          </p:cNvPr>
          <p:cNvSpPr>
            <a:spLocks noGrp="1"/>
          </p:cNvSpPr>
          <p:nvPr>
            <p:ph type="ftr" sz="quarter" idx="11"/>
          </p:nvPr>
        </p:nvSpPr>
        <p:spPr/>
        <p:txBody>
          <a:bodyPr/>
          <a:lstStyle/>
          <a:p>
            <a:r>
              <a:rPr lang="en-US"/>
              <a:t>LGBT Rotarians and Friends Fellowship © 2018</a:t>
            </a:r>
            <a:endParaRPr lang="en-US" dirty="0"/>
          </a:p>
        </p:txBody>
      </p:sp>
      <p:sp>
        <p:nvSpPr>
          <p:cNvPr id="6" name="Slide Number Placeholder 5">
            <a:extLst>
              <a:ext uri="{FF2B5EF4-FFF2-40B4-BE49-F238E27FC236}">
                <a16:creationId xmlns:a16="http://schemas.microsoft.com/office/drawing/2014/main" id="{56F566B3-4089-4BBD-B925-99D5DF18CBD1}"/>
              </a:ext>
            </a:extLst>
          </p:cNvPr>
          <p:cNvSpPr>
            <a:spLocks noGrp="1"/>
          </p:cNvSpPr>
          <p:nvPr>
            <p:ph type="sldNum" sz="quarter" idx="12"/>
          </p:nvPr>
        </p:nvSpPr>
        <p:spPr/>
        <p:txBody>
          <a:bodyPr/>
          <a:lstStyle/>
          <a:p>
            <a:fld id="{32AF8FCF-CF03-2249-AF6A-0AC76246BE8B}" type="slidenum">
              <a:rPr lang="en-US" smtClean="0"/>
              <a:pPr/>
              <a:t>18</a:t>
            </a:fld>
            <a:endParaRPr lang="en-US"/>
          </a:p>
        </p:txBody>
      </p:sp>
    </p:spTree>
    <p:extLst>
      <p:ext uri="{BB962C8B-B14F-4D97-AF65-F5344CB8AC3E}">
        <p14:creationId xmlns:p14="http://schemas.microsoft.com/office/powerpoint/2010/main" val="977356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D280875-4CCE-474F-B9BB-8E7E57084F5D}"/>
              </a:ext>
            </a:extLst>
          </p:cNvPr>
          <p:cNvPicPr>
            <a:picLocks noGrp="1" noChangeAspect="1"/>
          </p:cNvPicPr>
          <p:nvPr>
            <p:ph sz="half" idx="1"/>
          </p:nvPr>
        </p:nvPicPr>
        <p:blipFill rotWithShape="1">
          <a:blip r:embed="rId3"/>
          <a:srcRect t="16482" r="9091" b="6909"/>
          <a:stretch/>
        </p:blipFill>
        <p:spPr>
          <a:xfrm>
            <a:off x="20" y="10"/>
            <a:ext cx="12191980" cy="6857990"/>
          </a:xfrm>
          <a:prstGeom prst="rect">
            <a:avLst/>
          </a:prstGeom>
        </p:spPr>
      </p:pic>
      <p:sp>
        <p:nvSpPr>
          <p:cNvPr id="14" name="Freeform: Shape 1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2FE32D6-19D0-C942-95C7-5C64595957B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124262" y="312869"/>
            <a:ext cx="6014624" cy="5981348"/>
          </a:xfrm>
          <a:prstGeom prst="rect">
            <a:avLst/>
          </a:prstGeom>
        </p:spPr>
      </p:pic>
      <p:sp>
        <p:nvSpPr>
          <p:cNvPr id="16" name="Freeform: Shape 15">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A12BE8-4410-8940-A1C6-385F1C5C4844}"/>
              </a:ext>
            </a:extLst>
          </p:cNvPr>
          <p:cNvSpPr>
            <a:spLocks noGrp="1"/>
          </p:cNvSpPr>
          <p:nvPr>
            <p:ph type="title"/>
          </p:nvPr>
        </p:nvSpPr>
        <p:spPr>
          <a:xfrm>
            <a:off x="520242" y="208249"/>
            <a:ext cx="4607939" cy="1043409"/>
          </a:xfrm>
        </p:spPr>
        <p:txBody>
          <a:bodyPr vert="horz" lIns="91440" tIns="45720" rIns="91440" bIns="45720" rtlCol="0" anchor="ctr">
            <a:noAutofit/>
          </a:bodyPr>
          <a:lstStyle/>
          <a:p>
            <a:r>
              <a:rPr lang="en-US" sz="3200" b="1" dirty="0">
                <a:latin typeface="Frutiger LT Std 75 Black" panose="020B0803030504030204" pitchFamily="34" charset="77"/>
                <a:ea typeface="+mj-ea"/>
                <a:cs typeface="+mj-cs"/>
              </a:rPr>
              <a:t>Being an LGBT+ Ally</a:t>
            </a:r>
          </a:p>
        </p:txBody>
      </p:sp>
      <p:sp>
        <p:nvSpPr>
          <p:cNvPr id="7" name="Content Placeholder 6">
            <a:extLst>
              <a:ext uri="{FF2B5EF4-FFF2-40B4-BE49-F238E27FC236}">
                <a16:creationId xmlns:a16="http://schemas.microsoft.com/office/drawing/2014/main" id="{775533EF-9253-8246-A15F-23E2AA0BA064}"/>
              </a:ext>
            </a:extLst>
          </p:cNvPr>
          <p:cNvSpPr>
            <a:spLocks noGrp="1"/>
          </p:cNvSpPr>
          <p:nvPr>
            <p:ph sz="half" idx="2"/>
          </p:nvPr>
        </p:nvSpPr>
        <p:spPr>
          <a:xfrm>
            <a:off x="520242" y="1459897"/>
            <a:ext cx="4062642" cy="3753126"/>
          </a:xfrm>
        </p:spPr>
        <p:txBody>
          <a:bodyPr vert="horz" lIns="91440" tIns="45720" rIns="91440" bIns="45720" rtlCol="0" anchor="t">
            <a:normAutofit/>
          </a:bodyPr>
          <a:lstStyle/>
          <a:p>
            <a:pPr marL="0" indent="0">
              <a:lnSpc>
                <a:spcPct val="90000"/>
              </a:lnSpc>
              <a:buNone/>
            </a:pPr>
            <a:r>
              <a:rPr lang="en-AU" sz="3200" dirty="0">
                <a:latin typeface="+mn-lt"/>
                <a:ea typeface="+mn-ea"/>
                <a:cs typeface="+mn-cs"/>
              </a:rPr>
              <a:t>An LGBT+ Ally is an advocate for LGBT+ inclusion – a supporter, a friend, a person who wants to see change and is prepared to help bring it about.</a:t>
            </a:r>
          </a:p>
        </p:txBody>
      </p:sp>
      <p:sp>
        <p:nvSpPr>
          <p:cNvPr id="4" name="Date Placeholder 3">
            <a:extLst>
              <a:ext uri="{FF2B5EF4-FFF2-40B4-BE49-F238E27FC236}">
                <a16:creationId xmlns:a16="http://schemas.microsoft.com/office/drawing/2014/main" id="{ECFACB44-953D-8F4E-AB76-0F6BFAE77E42}"/>
              </a:ext>
            </a:extLst>
          </p:cNvPr>
          <p:cNvSpPr>
            <a:spLocks noGrp="1"/>
          </p:cNvSpPr>
          <p:nvPr>
            <p:ph type="dt" sz="half" idx="10"/>
          </p:nvPr>
        </p:nvSpPr>
        <p:spPr>
          <a:xfrm>
            <a:off x="6735898" y="6199949"/>
            <a:ext cx="4174853"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rotary.org</a:t>
            </a:r>
          </a:p>
        </p:txBody>
      </p:sp>
      <p:sp>
        <p:nvSpPr>
          <p:cNvPr id="6" name="Slide Number Placeholder 5">
            <a:extLst>
              <a:ext uri="{FF2B5EF4-FFF2-40B4-BE49-F238E27FC236}">
                <a16:creationId xmlns:a16="http://schemas.microsoft.com/office/drawing/2014/main" id="{E4120B1E-1A94-0447-BA6C-9BCAF4A92FB7}"/>
              </a:ext>
            </a:extLst>
          </p:cNvPr>
          <p:cNvSpPr>
            <a:spLocks noGrp="1"/>
          </p:cNvSpPr>
          <p:nvPr>
            <p:ph type="sldNum" sz="quarter" idx="12"/>
          </p:nvPr>
        </p:nvSpPr>
        <p:spPr>
          <a:xfrm>
            <a:off x="11000232" y="6108192"/>
            <a:ext cx="548640" cy="548640"/>
          </a:xfrm>
          <a:prstGeom prst="ellipse">
            <a:avLst/>
          </a:prstGeom>
          <a:solidFill>
            <a:srgbClr val="645285"/>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32AF8FCF-CF03-2249-AF6A-0AC76246BE8B}" type="slidenum">
              <a:rPr kumimoji="0" lang="en-US" sz="15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19</a:t>
            </a:fld>
            <a:endParaRPr kumimoji="0" lang="en-US" sz="15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452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BD7E0-9C33-8C4C-8FF0-9F83D9AF5F35}"/>
              </a:ext>
            </a:extLst>
          </p:cNvPr>
          <p:cNvSpPr>
            <a:spLocks noGrp="1"/>
          </p:cNvSpPr>
          <p:nvPr>
            <p:ph type="title"/>
          </p:nvPr>
        </p:nvSpPr>
        <p:spPr/>
        <p:txBody>
          <a:bodyPr/>
          <a:lstStyle/>
          <a:p>
            <a:r>
              <a:rPr lang="en-AU" dirty="0"/>
              <a:t>Definitions / Statistics</a:t>
            </a:r>
          </a:p>
        </p:txBody>
      </p:sp>
      <p:sp>
        <p:nvSpPr>
          <p:cNvPr id="8" name="Content Placeholder 7">
            <a:extLst>
              <a:ext uri="{FF2B5EF4-FFF2-40B4-BE49-F238E27FC236}">
                <a16:creationId xmlns:a16="http://schemas.microsoft.com/office/drawing/2014/main" id="{63A36036-DDAB-CE41-BF02-61F0980A1E8A}"/>
              </a:ext>
            </a:extLst>
          </p:cNvPr>
          <p:cNvSpPr>
            <a:spLocks noGrp="1"/>
          </p:cNvSpPr>
          <p:nvPr>
            <p:ph idx="1"/>
          </p:nvPr>
        </p:nvSpPr>
        <p:spPr>
          <a:xfrm>
            <a:off x="4038600" y="1618236"/>
            <a:ext cx="7315199" cy="4558727"/>
          </a:xfrm>
        </p:spPr>
        <p:txBody>
          <a:bodyPr>
            <a:noAutofit/>
          </a:bodyPr>
          <a:lstStyle/>
          <a:p>
            <a:pPr marL="0" indent="0">
              <a:buNone/>
            </a:pPr>
            <a:r>
              <a:rPr lang="en-US" b="1" dirty="0"/>
              <a:t>LGBT+ = </a:t>
            </a:r>
            <a:r>
              <a:rPr lang="en-US" dirty="0"/>
              <a:t>Lesbian, gay, bisexual, transgender, queer or questioning</a:t>
            </a:r>
          </a:p>
          <a:p>
            <a:pPr marL="0" indent="0">
              <a:buNone/>
            </a:pPr>
            <a:endParaRPr lang="en-US" sz="800" b="1" dirty="0"/>
          </a:p>
          <a:p>
            <a:pPr marL="0" indent="0">
              <a:buNone/>
            </a:pPr>
            <a:r>
              <a:rPr lang="en-US" dirty="0"/>
              <a:t>Same-sex attracted</a:t>
            </a:r>
          </a:p>
          <a:p>
            <a:pPr marL="0" indent="0">
              <a:buNone/>
            </a:pPr>
            <a:endParaRPr lang="en-US" b="1" dirty="0"/>
          </a:p>
          <a:p>
            <a:pPr marL="0" indent="0">
              <a:buNone/>
            </a:pPr>
            <a:r>
              <a:rPr lang="en-US" dirty="0"/>
              <a:t>Transgender and gender diverse</a:t>
            </a:r>
          </a:p>
          <a:p>
            <a:pPr marL="0" indent="0">
              <a:buNone/>
            </a:pPr>
            <a:endParaRPr lang="en-US" dirty="0"/>
          </a:p>
          <a:p>
            <a:pPr marL="0" indent="0">
              <a:buNone/>
            </a:pPr>
            <a:r>
              <a:rPr lang="en-US" dirty="0"/>
              <a:t>Intersex</a:t>
            </a:r>
          </a:p>
          <a:p>
            <a:pPr marL="0" indent="0">
              <a:buNone/>
            </a:pPr>
            <a:endParaRPr lang="en-US" b="1" dirty="0"/>
          </a:p>
        </p:txBody>
      </p:sp>
      <p:sp>
        <p:nvSpPr>
          <p:cNvPr id="4" name="Date Placeholder 3">
            <a:extLst>
              <a:ext uri="{FF2B5EF4-FFF2-40B4-BE49-F238E27FC236}">
                <a16:creationId xmlns:a16="http://schemas.microsoft.com/office/drawing/2014/main" id="{282A0E7B-8BC1-2A4F-AB90-6124E6EC415C}"/>
              </a:ext>
            </a:extLst>
          </p:cNvPr>
          <p:cNvSpPr>
            <a:spLocks noGrp="1"/>
          </p:cNvSpPr>
          <p:nvPr>
            <p:ph type="dt" sz="half" idx="10"/>
          </p:nvPr>
        </p:nvSpPr>
        <p:spPr/>
        <p:txBody>
          <a:bodyPr/>
          <a:lstStyle/>
          <a:p>
            <a:r>
              <a:rPr lang="en-AU" dirty="0"/>
              <a:t>rotarylgbt.org</a:t>
            </a:r>
            <a:endParaRPr lang="en-US" dirty="0"/>
          </a:p>
        </p:txBody>
      </p:sp>
      <p:sp>
        <p:nvSpPr>
          <p:cNvPr id="5" name="Footer Placeholder 4">
            <a:extLst>
              <a:ext uri="{FF2B5EF4-FFF2-40B4-BE49-F238E27FC236}">
                <a16:creationId xmlns:a16="http://schemas.microsoft.com/office/drawing/2014/main" id="{3AA6BB57-2B02-FF45-AA68-B8D311F01D3E}"/>
              </a:ext>
            </a:extLst>
          </p:cNvPr>
          <p:cNvSpPr>
            <a:spLocks noGrp="1"/>
          </p:cNvSpPr>
          <p:nvPr>
            <p:ph type="ftr" sz="quarter" idx="11"/>
          </p:nvPr>
        </p:nvSpPr>
        <p:spPr/>
        <p:txBody>
          <a:bodyPr/>
          <a:lstStyle/>
          <a:p>
            <a:r>
              <a:rPr lang="en-US" dirty="0"/>
              <a:t>LGBT Rotarians and Friends Fellowship © 2018</a:t>
            </a:r>
          </a:p>
        </p:txBody>
      </p:sp>
      <p:sp>
        <p:nvSpPr>
          <p:cNvPr id="6" name="Slide Number Placeholder 5">
            <a:extLst>
              <a:ext uri="{FF2B5EF4-FFF2-40B4-BE49-F238E27FC236}">
                <a16:creationId xmlns:a16="http://schemas.microsoft.com/office/drawing/2014/main" id="{FFFCA21B-9233-F945-B261-A44C75F44097}"/>
              </a:ext>
            </a:extLst>
          </p:cNvPr>
          <p:cNvSpPr>
            <a:spLocks noGrp="1"/>
          </p:cNvSpPr>
          <p:nvPr>
            <p:ph type="sldNum" sz="quarter" idx="12"/>
          </p:nvPr>
        </p:nvSpPr>
        <p:spPr/>
        <p:txBody>
          <a:bodyPr/>
          <a:lstStyle/>
          <a:p>
            <a:fld id="{32AF8FCF-CF03-2249-AF6A-0AC76246BE8B}" type="slidenum">
              <a:rPr lang="en-US" smtClean="0"/>
              <a:pPr/>
              <a:t>2</a:t>
            </a:fld>
            <a:endParaRPr lang="en-US"/>
          </a:p>
        </p:txBody>
      </p:sp>
      <p:pic>
        <p:nvPicPr>
          <p:cNvPr id="12" name="Picture 11">
            <a:extLst>
              <a:ext uri="{FF2B5EF4-FFF2-40B4-BE49-F238E27FC236}">
                <a16:creationId xmlns:a16="http://schemas.microsoft.com/office/drawing/2014/main" id="{79F9CC4C-576C-7F40-A292-36EFA2B34476}"/>
              </a:ext>
            </a:extLst>
          </p:cNvPr>
          <p:cNvPicPr>
            <a:picLocks noChangeAspect="1"/>
          </p:cNvPicPr>
          <p:nvPr/>
        </p:nvPicPr>
        <p:blipFill>
          <a:blip r:embed="rId3"/>
          <a:stretch>
            <a:fillRect/>
          </a:stretch>
        </p:blipFill>
        <p:spPr>
          <a:xfrm>
            <a:off x="2792763" y="1618236"/>
            <a:ext cx="858838" cy="858838"/>
          </a:xfrm>
          <a:prstGeom prst="rect">
            <a:avLst/>
          </a:prstGeom>
        </p:spPr>
      </p:pic>
      <p:sp>
        <p:nvSpPr>
          <p:cNvPr id="14" name="Oval 13">
            <a:extLst>
              <a:ext uri="{FF2B5EF4-FFF2-40B4-BE49-F238E27FC236}">
                <a16:creationId xmlns:a16="http://schemas.microsoft.com/office/drawing/2014/main" id="{69FAAA24-80DC-174B-B34A-72C8914E0FFC}"/>
              </a:ext>
            </a:extLst>
          </p:cNvPr>
          <p:cNvSpPr/>
          <p:nvPr/>
        </p:nvSpPr>
        <p:spPr>
          <a:xfrm>
            <a:off x="2722562" y="2730944"/>
            <a:ext cx="999241" cy="999241"/>
          </a:xfrm>
          <a:prstGeom prst="ellipse">
            <a:avLst/>
          </a:prstGeom>
          <a:noFill/>
          <a:ln w="76200">
            <a:solidFill>
              <a:srgbClr val="F7A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solidFill>
                  <a:srgbClr val="F7A81B"/>
                </a:solidFill>
              </a:rPr>
              <a:t>10%</a:t>
            </a:r>
          </a:p>
        </p:txBody>
      </p:sp>
      <p:sp>
        <p:nvSpPr>
          <p:cNvPr id="15" name="Oval 14">
            <a:extLst>
              <a:ext uri="{FF2B5EF4-FFF2-40B4-BE49-F238E27FC236}">
                <a16:creationId xmlns:a16="http://schemas.microsoft.com/office/drawing/2014/main" id="{4BE84797-0120-D141-AEFB-F6BF1753ACDF}"/>
              </a:ext>
            </a:extLst>
          </p:cNvPr>
          <p:cNvSpPr/>
          <p:nvPr/>
        </p:nvSpPr>
        <p:spPr>
          <a:xfrm>
            <a:off x="2722562" y="3984055"/>
            <a:ext cx="999241" cy="999241"/>
          </a:xfrm>
          <a:prstGeom prst="ellipse">
            <a:avLst/>
          </a:prstGeom>
          <a:noFill/>
          <a:ln w="76200">
            <a:solidFill>
              <a:srgbClr val="F7A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solidFill>
                  <a:srgbClr val="F7A81B"/>
                </a:solidFill>
              </a:rPr>
              <a:t>5%</a:t>
            </a:r>
          </a:p>
        </p:txBody>
      </p:sp>
      <p:sp>
        <p:nvSpPr>
          <p:cNvPr id="16" name="Oval 15">
            <a:extLst>
              <a:ext uri="{FF2B5EF4-FFF2-40B4-BE49-F238E27FC236}">
                <a16:creationId xmlns:a16="http://schemas.microsoft.com/office/drawing/2014/main" id="{4985D370-2CC5-1547-94A5-15C539D2C97A}"/>
              </a:ext>
            </a:extLst>
          </p:cNvPr>
          <p:cNvSpPr/>
          <p:nvPr/>
        </p:nvSpPr>
        <p:spPr>
          <a:xfrm>
            <a:off x="2722562" y="5170202"/>
            <a:ext cx="999241" cy="999241"/>
          </a:xfrm>
          <a:prstGeom prst="ellipse">
            <a:avLst/>
          </a:prstGeom>
          <a:noFill/>
          <a:ln w="76200">
            <a:solidFill>
              <a:srgbClr val="F7A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solidFill>
                  <a:srgbClr val="F7A81B"/>
                </a:solidFill>
              </a:rPr>
              <a:t>2%</a:t>
            </a:r>
          </a:p>
        </p:txBody>
      </p:sp>
    </p:spTree>
    <p:extLst>
      <p:ext uri="{BB962C8B-B14F-4D97-AF65-F5344CB8AC3E}">
        <p14:creationId xmlns:p14="http://schemas.microsoft.com/office/powerpoint/2010/main" val="1015452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makes an effective ally?</a:t>
            </a:r>
          </a:p>
        </p:txBody>
      </p:sp>
      <p:sp>
        <p:nvSpPr>
          <p:cNvPr id="3" name="Content Placeholder 2"/>
          <p:cNvSpPr>
            <a:spLocks noGrp="1"/>
          </p:cNvSpPr>
          <p:nvPr>
            <p:ph sz="half" idx="1"/>
          </p:nvPr>
        </p:nvSpPr>
        <p:spPr/>
        <p:txBody>
          <a:bodyPr>
            <a:normAutofit fontScale="62500" lnSpcReduction="20000"/>
          </a:bodyPr>
          <a:lstStyle/>
          <a:p>
            <a:r>
              <a:rPr lang="en-AU" altLang="en-US" dirty="0"/>
              <a:t>Understanding of LGBT+ terminology, myths, and challenges</a:t>
            </a:r>
          </a:p>
          <a:p>
            <a:r>
              <a:rPr lang="en-AU" altLang="en-US" dirty="0"/>
              <a:t>Advocate for inclusion, equity and respect for all people (not just LGBT+)</a:t>
            </a:r>
          </a:p>
          <a:p>
            <a:r>
              <a:rPr lang="en-AU" altLang="en-US" dirty="0"/>
              <a:t>Strong sense of self</a:t>
            </a:r>
          </a:p>
          <a:p>
            <a:r>
              <a:rPr lang="en-AU" altLang="en-US" dirty="0"/>
              <a:t>Awareness of your own language and assumptions</a:t>
            </a:r>
          </a:p>
          <a:p>
            <a:r>
              <a:rPr lang="en-AU" altLang="en-US" dirty="0"/>
              <a:t>Willingness to play a part (small or large)</a:t>
            </a:r>
          </a:p>
          <a:p>
            <a:r>
              <a:rPr lang="en-AU" altLang="en-US" dirty="0"/>
              <a:t>Willingness to ask questions</a:t>
            </a:r>
          </a:p>
          <a:p>
            <a:r>
              <a:rPr lang="en-AU" altLang="en-US" dirty="0"/>
              <a:t>Willingness to respect privacy and confidentiality</a:t>
            </a:r>
          </a:p>
        </p:txBody>
      </p:sp>
      <p:sp>
        <p:nvSpPr>
          <p:cNvPr id="4" name="Content Placeholder 3"/>
          <p:cNvSpPr>
            <a:spLocks noGrp="1"/>
          </p:cNvSpPr>
          <p:nvPr>
            <p:ph sz="half" idx="2"/>
          </p:nvPr>
        </p:nvSpPr>
        <p:spPr/>
        <p:txBody>
          <a:bodyPr>
            <a:normAutofit fontScale="62500" lnSpcReduction="20000"/>
          </a:bodyPr>
          <a:lstStyle/>
          <a:p>
            <a:r>
              <a:rPr lang="en-AU" altLang="en-US" dirty="0"/>
              <a:t>Ability to focus and role model  person-centred language</a:t>
            </a:r>
          </a:p>
          <a:p>
            <a:r>
              <a:rPr lang="en-AU" altLang="en-US" dirty="0"/>
              <a:t>Correct destructive myths or use of negative stereotypes</a:t>
            </a:r>
          </a:p>
          <a:p>
            <a:r>
              <a:rPr lang="en-AU" altLang="en-US" dirty="0"/>
              <a:t>Call inappropriate behaviour</a:t>
            </a:r>
          </a:p>
          <a:p>
            <a:r>
              <a:rPr lang="en-AU" altLang="en-US" dirty="0"/>
              <a:t>Participate in internal/external networking events</a:t>
            </a:r>
          </a:p>
          <a:p>
            <a:r>
              <a:rPr lang="en-AU" altLang="en-US" dirty="0"/>
              <a:t>Increase visibility as an ally</a:t>
            </a:r>
          </a:p>
          <a:p>
            <a:r>
              <a:rPr lang="en-AU" altLang="en-US" dirty="0"/>
              <a:t>Allow the network to promote you as an ally</a:t>
            </a:r>
          </a:p>
          <a:p>
            <a:r>
              <a:rPr lang="en-AU" altLang="en-US" dirty="0"/>
              <a:t>Share what you learn</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tint val="75000"/>
                  </a:prstClr>
                </a:solidFill>
                <a:effectLst/>
                <a:uLnTx/>
                <a:uFillTx/>
                <a:latin typeface="Calibri"/>
                <a:ea typeface="+mn-ea"/>
                <a:cs typeface="+mn-cs"/>
              </a:rPr>
              <a:t>rotarylgbt.org</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r>
              <a:rPr lang="en-US" dirty="0"/>
              <a:t>LGBT Rotarians and Friends Fellowship © 2018</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F8FCF-CF03-2249-AF6A-0AC76246BE8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5066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AU"/>
              <a:t>rotary.org</a:t>
            </a:r>
            <a:endParaRPr lang="en-US"/>
          </a:p>
        </p:txBody>
      </p:sp>
      <p:sp>
        <p:nvSpPr>
          <p:cNvPr id="5" name="Footer Placeholder 4"/>
          <p:cNvSpPr>
            <a:spLocks noGrp="1"/>
          </p:cNvSpPr>
          <p:nvPr>
            <p:ph type="ftr" sz="quarter" idx="11"/>
          </p:nvPr>
        </p:nvSpPr>
        <p:spPr/>
        <p:txBody>
          <a:bodyPr/>
          <a:lstStyle/>
          <a:p>
            <a:r>
              <a:rPr lang="en-US"/>
              <a:t>Rotary International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21</a:t>
            </a:fld>
            <a:endParaRPr lang="en-US"/>
          </a:p>
        </p:txBody>
      </p:sp>
      <p:pic>
        <p:nvPicPr>
          <p:cNvPr id="2" name="not-gay">
            <a:hlinkClick r:id="" action="ppaction://media"/>
            <a:extLst>
              <a:ext uri="{FF2B5EF4-FFF2-40B4-BE49-F238E27FC236}">
                <a16:creationId xmlns:a16="http://schemas.microsoft.com/office/drawing/2014/main" id="{1D55A202-8437-2741-99ED-95F5F2768B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75" y="3175"/>
            <a:ext cx="12192000" cy="6858000"/>
          </a:xfrm>
          <a:prstGeom prst="rect">
            <a:avLst/>
          </a:prstGeom>
        </p:spPr>
      </p:pic>
    </p:spTree>
    <p:extLst>
      <p:ext uri="{BB962C8B-B14F-4D97-AF65-F5344CB8AC3E}">
        <p14:creationId xmlns:p14="http://schemas.microsoft.com/office/powerpoint/2010/main" val="19479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does LGBT+ inclusion look like for your club?</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22</a:t>
            </a:fld>
            <a:endParaRPr lang="en-US"/>
          </a:p>
        </p:txBody>
      </p:sp>
    </p:spTree>
    <p:extLst>
      <p:ext uri="{BB962C8B-B14F-4D97-AF65-F5344CB8AC3E}">
        <p14:creationId xmlns:p14="http://schemas.microsoft.com/office/powerpoint/2010/main" val="1271393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a:t>LGBT+ Inclusion – some suggestions</a:t>
            </a:r>
          </a:p>
        </p:txBody>
      </p:sp>
      <p:sp>
        <p:nvSpPr>
          <p:cNvPr id="3" name="Content Placeholder 2"/>
          <p:cNvSpPr>
            <a:spLocks noGrp="1"/>
          </p:cNvSpPr>
          <p:nvPr>
            <p:ph sz="half" idx="1"/>
          </p:nvPr>
        </p:nvSpPr>
        <p:spPr/>
        <p:txBody>
          <a:bodyPr>
            <a:normAutofit fontScale="47500" lnSpcReduction="20000"/>
          </a:bodyPr>
          <a:lstStyle/>
          <a:p>
            <a:pPr marL="0" indent="0">
              <a:buNone/>
            </a:pPr>
            <a:r>
              <a:rPr lang="en-AU" b="1" dirty="0"/>
              <a:t>Start having conversations</a:t>
            </a:r>
          </a:p>
          <a:p>
            <a:pPr fontAlgn="base"/>
            <a:r>
              <a:rPr lang="en-AU" dirty="0"/>
              <a:t>Ask a local LGBTQ+ charity to speak at your club</a:t>
            </a:r>
          </a:p>
          <a:p>
            <a:pPr fontAlgn="base"/>
            <a:r>
              <a:rPr lang="en-AU" dirty="0"/>
              <a:t>Download and discuss some of the educational resources developed by the LGBT Fellowship</a:t>
            </a:r>
          </a:p>
          <a:p>
            <a:pPr fontAlgn="base"/>
            <a:r>
              <a:rPr lang="en-AU" dirty="0"/>
              <a:t>Contact the LGBT Fellowship to make a presentation</a:t>
            </a:r>
          </a:p>
          <a:p>
            <a:pPr marL="0" indent="0" fontAlgn="base">
              <a:buNone/>
            </a:pPr>
            <a:endParaRPr lang="en-AU" dirty="0"/>
          </a:p>
          <a:p>
            <a:pPr marL="0" indent="0">
              <a:buNone/>
            </a:pPr>
            <a:r>
              <a:rPr lang="en-AU" b="1" dirty="0"/>
              <a:t>Support projects that address key issues for LGBTQ+ communities</a:t>
            </a:r>
          </a:p>
          <a:p>
            <a:r>
              <a:rPr lang="en-AU" dirty="0"/>
              <a:t>Homelessness is rife in LGBTQ+ communities</a:t>
            </a:r>
          </a:p>
          <a:p>
            <a:r>
              <a:rPr lang="en-AU" dirty="0"/>
              <a:t>AIDS/HIV treatment and prevention</a:t>
            </a:r>
          </a:p>
          <a:p>
            <a:r>
              <a:rPr lang="en-AU" dirty="0"/>
              <a:t>Mental health – particularly youth mental health</a:t>
            </a:r>
          </a:p>
          <a:p>
            <a:r>
              <a:rPr lang="en-AU" dirty="0"/>
              <a:t>School inclusion programs and projects like Minus 18</a:t>
            </a:r>
          </a:p>
          <a:p>
            <a:r>
              <a:rPr lang="en-AU" dirty="0"/>
              <a:t>Family violence in LGBTQ+ communities</a:t>
            </a:r>
          </a:p>
          <a:p>
            <a:endParaRPr lang="en-AU" dirty="0"/>
          </a:p>
        </p:txBody>
      </p:sp>
      <p:sp>
        <p:nvSpPr>
          <p:cNvPr id="7" name="Content Placeholder 6">
            <a:extLst>
              <a:ext uri="{FF2B5EF4-FFF2-40B4-BE49-F238E27FC236}">
                <a16:creationId xmlns:a16="http://schemas.microsoft.com/office/drawing/2014/main" id="{58149218-0F33-4C8B-9AC0-23745750133A}"/>
              </a:ext>
            </a:extLst>
          </p:cNvPr>
          <p:cNvSpPr>
            <a:spLocks noGrp="1"/>
          </p:cNvSpPr>
          <p:nvPr>
            <p:ph sz="half" idx="2"/>
          </p:nvPr>
        </p:nvSpPr>
        <p:spPr/>
        <p:txBody>
          <a:bodyPr>
            <a:normAutofit fontScale="47500" lnSpcReduction="20000"/>
          </a:bodyPr>
          <a:lstStyle/>
          <a:p>
            <a:pPr marL="0" indent="0">
              <a:buNone/>
            </a:pPr>
            <a:r>
              <a:rPr lang="en-AU" b="1" dirty="0"/>
              <a:t>Set a meaningful public example</a:t>
            </a:r>
            <a:endParaRPr lang="en-AU" dirty="0"/>
          </a:p>
          <a:p>
            <a:r>
              <a:rPr lang="en-AU" dirty="0"/>
              <a:t>Check the language you are using – is it inclusive?</a:t>
            </a:r>
          </a:p>
          <a:p>
            <a:r>
              <a:rPr lang="en-US" dirty="0"/>
              <a:t>Use the Rotary rainbow logo on marketing materials and online</a:t>
            </a:r>
          </a:p>
          <a:p>
            <a:r>
              <a:rPr lang="en-US" dirty="0"/>
              <a:t>State your own pronouns when introducing yourself to new people or at the start of meetings</a:t>
            </a:r>
          </a:p>
          <a:p>
            <a:r>
              <a:rPr lang="en-US" dirty="0"/>
              <a:t>Don’t make assumptions about people’s gender or sexuality</a:t>
            </a:r>
          </a:p>
          <a:p>
            <a:pPr marL="0" indent="0">
              <a:buNone/>
            </a:pPr>
            <a:r>
              <a:rPr lang="en-AU" b="1" dirty="0"/>
              <a:t>Support and promote the LGBT Rotarians and Friends Fellowship</a:t>
            </a:r>
            <a:endParaRPr lang="en-US" dirty="0"/>
          </a:p>
          <a:p>
            <a:r>
              <a:rPr lang="en-AU" dirty="0"/>
              <a:t>Occasionally replace your meeting with events run by the Fellowship</a:t>
            </a:r>
          </a:p>
          <a:p>
            <a:r>
              <a:rPr lang="en-AU" dirty="0"/>
              <a:t>Encourage members to join</a:t>
            </a:r>
          </a:p>
          <a:p>
            <a:r>
              <a:rPr lang="en-AU" dirty="0"/>
              <a:t>Let new members know about the Fellowship</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23</a:t>
            </a:fld>
            <a:endParaRPr lang="en-US"/>
          </a:p>
        </p:txBody>
      </p:sp>
    </p:spTree>
    <p:extLst>
      <p:ext uri="{BB962C8B-B14F-4D97-AF65-F5344CB8AC3E}">
        <p14:creationId xmlns:p14="http://schemas.microsoft.com/office/powerpoint/2010/main" val="3102214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32846" y="448236"/>
            <a:ext cx="8520954" cy="3682884"/>
          </a:xfrm>
        </p:spPr>
        <p:txBody>
          <a:bodyPr>
            <a:normAutofit/>
          </a:bodyPr>
          <a:lstStyle/>
          <a:p>
            <a:pPr algn="l"/>
            <a:r>
              <a:rPr lang="en-US" altLang="en-US" sz="3200" dirty="0" err="1">
                <a:solidFill>
                  <a:srgbClr val="FFFFFF"/>
                </a:solidFill>
              </a:rPr>
              <a:t>grant.godino@rotarylgbt.org</a:t>
            </a:r>
            <a:br>
              <a:rPr lang="en-US" altLang="en-US" sz="3200" dirty="0">
                <a:solidFill>
                  <a:srgbClr val="FFFFFF"/>
                </a:solidFill>
              </a:rPr>
            </a:br>
            <a:br>
              <a:rPr lang="en-US" altLang="en-US" sz="3200" dirty="0">
                <a:solidFill>
                  <a:srgbClr val="FFFFFF"/>
                </a:solidFill>
              </a:rPr>
            </a:br>
            <a:r>
              <a:rPr lang="en-US" altLang="en-US" sz="3200" dirty="0" err="1">
                <a:solidFill>
                  <a:srgbClr val="FFFFFF"/>
                </a:solidFill>
              </a:rPr>
              <a:t>grant.godino</a:t>
            </a:r>
            <a:br>
              <a:rPr lang="en-US" altLang="en-US" sz="3200" dirty="0">
                <a:solidFill>
                  <a:srgbClr val="FFFFFF"/>
                </a:solidFill>
              </a:rPr>
            </a:br>
            <a:br>
              <a:rPr lang="en-US" altLang="en-US" sz="3200" dirty="0">
                <a:solidFill>
                  <a:srgbClr val="FFFFFF"/>
                </a:solidFill>
              </a:rPr>
            </a:br>
            <a:r>
              <a:rPr lang="en-US" altLang="en-US" sz="3200" dirty="0">
                <a:solidFill>
                  <a:srgbClr val="FFFFFF"/>
                </a:solidFill>
              </a:rPr>
              <a:t>grant-</a:t>
            </a:r>
            <a:r>
              <a:rPr lang="en-US" altLang="en-US" sz="3200" dirty="0" err="1">
                <a:solidFill>
                  <a:srgbClr val="FFFFFF"/>
                </a:solidFill>
              </a:rPr>
              <a:t>godino</a:t>
            </a:r>
            <a:br>
              <a:rPr lang="en-US" altLang="en-US" sz="3200" dirty="0">
                <a:solidFill>
                  <a:srgbClr val="FFFFFF"/>
                </a:solidFill>
              </a:rPr>
            </a:br>
            <a:br>
              <a:rPr lang="en-US" altLang="en-US" sz="3200" dirty="0">
                <a:solidFill>
                  <a:srgbClr val="FFFFFF"/>
                </a:solidFill>
              </a:rPr>
            </a:br>
            <a:r>
              <a:rPr lang="en-US" altLang="en-US" sz="3200" dirty="0">
                <a:solidFill>
                  <a:srgbClr val="FFFFFF"/>
                </a:solidFill>
              </a:rPr>
              <a:t>grant1987</a:t>
            </a:r>
            <a:endParaRPr lang="en-US" sz="4000" dirty="0"/>
          </a:p>
        </p:txBody>
      </p:sp>
      <p:sp>
        <p:nvSpPr>
          <p:cNvPr id="4" name="Date Placeholder 3"/>
          <p:cNvSpPr>
            <a:spLocks noGrp="1"/>
          </p:cNvSpPr>
          <p:nvPr>
            <p:ph type="dt" sz="half" idx="10"/>
          </p:nvPr>
        </p:nvSpPr>
        <p:spPr/>
        <p:txBody>
          <a:bodyPr/>
          <a:lstStyle/>
          <a:p>
            <a:r>
              <a:rPr lang="en-AU" dirty="0">
                <a:solidFill>
                  <a:prstClr val="black">
                    <a:tint val="75000"/>
                  </a:prstClr>
                </a:solidFill>
              </a:rPr>
              <a:t>rotarylgbt.org</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solidFill>
                  <a:prstClr val="black">
                    <a:tint val="75000"/>
                  </a:prstClr>
                </a:solidFill>
              </a:rPr>
              <a:pPr/>
              <a:t>24</a:t>
            </a:fld>
            <a:endParaRPr lang="en-US">
              <a:solidFill>
                <a:prstClr val="black">
                  <a:tint val="75000"/>
                </a:prstClr>
              </a:solidFill>
            </a:endParaRPr>
          </a:p>
        </p:txBody>
      </p:sp>
      <p:pic>
        <p:nvPicPr>
          <p:cNvPr id="7" name="Picture 6" descr="A close up of a triangle&#10;&#10;Description automatically generated">
            <a:extLst>
              <a:ext uri="{FF2B5EF4-FFF2-40B4-BE49-F238E27FC236}">
                <a16:creationId xmlns:a16="http://schemas.microsoft.com/office/drawing/2014/main" id="{8D108A25-DF36-914E-A8BF-70CF3203B677}"/>
              </a:ext>
            </a:extLst>
          </p:cNvPr>
          <p:cNvPicPr>
            <a:picLocks noChangeAspect="1"/>
          </p:cNvPicPr>
          <p:nvPr/>
        </p:nvPicPr>
        <p:blipFill>
          <a:blip r:embed="rId2"/>
          <a:stretch>
            <a:fillRect/>
          </a:stretch>
        </p:blipFill>
        <p:spPr>
          <a:xfrm>
            <a:off x="2043953" y="918882"/>
            <a:ext cx="609600" cy="609600"/>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37A5BC1D-6388-BD4F-9B99-503DCC3E7AB1}"/>
              </a:ext>
            </a:extLst>
          </p:cNvPr>
          <p:cNvPicPr>
            <a:picLocks noChangeAspect="1"/>
          </p:cNvPicPr>
          <p:nvPr/>
        </p:nvPicPr>
        <p:blipFill>
          <a:blip r:embed="rId3"/>
          <a:stretch>
            <a:fillRect/>
          </a:stretch>
        </p:blipFill>
        <p:spPr>
          <a:xfrm>
            <a:off x="2043953" y="2622176"/>
            <a:ext cx="609600" cy="6096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AF903B70-5492-9A41-AFCE-66524B8D6EE1}"/>
              </a:ext>
            </a:extLst>
          </p:cNvPr>
          <p:cNvPicPr>
            <a:picLocks noChangeAspect="1"/>
          </p:cNvPicPr>
          <p:nvPr/>
        </p:nvPicPr>
        <p:blipFill>
          <a:blip r:embed="rId4"/>
          <a:stretch>
            <a:fillRect/>
          </a:stretch>
        </p:blipFill>
        <p:spPr>
          <a:xfrm>
            <a:off x="2024903" y="3473823"/>
            <a:ext cx="647700" cy="647700"/>
          </a:xfrm>
          <a:prstGeom prst="rect">
            <a:avLst/>
          </a:prstGeom>
        </p:spPr>
      </p:pic>
      <p:pic>
        <p:nvPicPr>
          <p:cNvPr id="14" name="Picture 13">
            <a:extLst>
              <a:ext uri="{FF2B5EF4-FFF2-40B4-BE49-F238E27FC236}">
                <a16:creationId xmlns:a16="http://schemas.microsoft.com/office/drawing/2014/main" id="{25D3F11F-297F-F04E-B52D-7FEFEF2815D4}"/>
              </a:ext>
            </a:extLst>
          </p:cNvPr>
          <p:cNvPicPr>
            <a:picLocks noChangeAspect="1"/>
          </p:cNvPicPr>
          <p:nvPr/>
        </p:nvPicPr>
        <p:blipFill>
          <a:blip r:embed="rId5"/>
          <a:stretch>
            <a:fillRect/>
          </a:stretch>
        </p:blipFill>
        <p:spPr>
          <a:xfrm>
            <a:off x="2043953" y="1770529"/>
            <a:ext cx="609600" cy="609600"/>
          </a:xfrm>
          <a:prstGeom prst="rect">
            <a:avLst/>
          </a:prstGeom>
        </p:spPr>
      </p:pic>
    </p:spTree>
    <p:extLst>
      <p:ext uri="{BB962C8B-B14F-4D97-AF65-F5344CB8AC3E}">
        <p14:creationId xmlns:p14="http://schemas.microsoft.com/office/powerpoint/2010/main" val="2099775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Why should we care </a:t>
            </a:r>
            <a:r>
              <a:rPr lang="en-AU"/>
              <a:t>about LGBT+ </a:t>
            </a:r>
            <a:r>
              <a:rPr lang="en-AU" dirty="0"/>
              <a:t>inclusion?</a:t>
            </a:r>
          </a:p>
        </p:txBody>
      </p:sp>
      <p:sp>
        <p:nvSpPr>
          <p:cNvPr id="8" name="Text Placeholder 7"/>
          <p:cNvSpPr>
            <a:spLocks noGrp="1"/>
          </p:cNvSpPr>
          <p:nvPr>
            <p:ph type="body" idx="1"/>
          </p:nvPr>
        </p:nvSpPr>
        <p:spPr/>
        <p:txBody>
          <a:bodyPr/>
          <a:lstStyle/>
          <a:p>
            <a:endParaRPr lang="en-AU"/>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3</a:t>
            </a:fld>
            <a:endParaRPr lang="en-US"/>
          </a:p>
        </p:txBody>
      </p:sp>
    </p:spTree>
    <p:extLst>
      <p:ext uri="{BB962C8B-B14F-4D97-AF65-F5344CB8AC3E}">
        <p14:creationId xmlns:p14="http://schemas.microsoft.com/office/powerpoint/2010/main" val="3796193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Impact of homophobia on mental health</a:t>
            </a:r>
          </a:p>
        </p:txBody>
      </p:sp>
      <p:sp>
        <p:nvSpPr>
          <p:cNvPr id="3" name="Content Placeholder 2"/>
          <p:cNvSpPr>
            <a:spLocks noGrp="1"/>
          </p:cNvSpPr>
          <p:nvPr>
            <p:ph idx="1"/>
          </p:nvPr>
        </p:nvSpPr>
        <p:spPr>
          <a:xfrm>
            <a:off x="1976928" y="4288548"/>
            <a:ext cx="2161016" cy="2067801"/>
          </a:xfrm>
        </p:spPr>
        <p:txBody>
          <a:bodyPr>
            <a:noAutofit/>
          </a:bodyPr>
          <a:lstStyle/>
          <a:p>
            <a:pPr marL="0" indent="0" algn="ctr">
              <a:buNone/>
            </a:pPr>
            <a:r>
              <a:rPr lang="en-AU" sz="2200" dirty="0"/>
              <a:t>higher rates of attempted suicide compared to heterosexual peers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tint val="75000"/>
                  </a:prstClr>
                </a:solidFill>
                <a:effectLst/>
                <a:uLnTx/>
                <a:uFillTx/>
                <a:latin typeface="Calibri"/>
                <a:ea typeface="+mn-ea"/>
                <a:cs typeface="+mn-cs"/>
              </a:rPr>
              <a:t>rotarylgbt.org</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F8FCF-CF03-2249-AF6A-0AC76246BE8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val 6">
            <a:extLst>
              <a:ext uri="{FF2B5EF4-FFF2-40B4-BE49-F238E27FC236}">
                <a16:creationId xmlns:a16="http://schemas.microsoft.com/office/drawing/2014/main" id="{69FAAA24-80DC-174B-B34A-72C8914E0FFC}"/>
              </a:ext>
            </a:extLst>
          </p:cNvPr>
          <p:cNvSpPr/>
          <p:nvPr/>
        </p:nvSpPr>
        <p:spPr>
          <a:xfrm>
            <a:off x="2076273" y="2008455"/>
            <a:ext cx="1962327" cy="1962327"/>
          </a:xfrm>
          <a:prstGeom prst="ellipse">
            <a:avLst/>
          </a:prstGeom>
          <a:noFill/>
          <a:ln w="76200">
            <a:solidFill>
              <a:srgbClr val="F7A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srgbClr val="F7A81B"/>
                </a:solidFill>
                <a:effectLst/>
                <a:uLnTx/>
                <a:uFillTx/>
                <a:latin typeface="Calibri"/>
                <a:ea typeface="+mn-ea"/>
                <a:cs typeface="+mn-cs"/>
              </a:rPr>
              <a:t>x6</a:t>
            </a:r>
          </a:p>
        </p:txBody>
      </p:sp>
      <p:sp>
        <p:nvSpPr>
          <p:cNvPr id="8" name="Oval 7">
            <a:extLst>
              <a:ext uri="{FF2B5EF4-FFF2-40B4-BE49-F238E27FC236}">
                <a16:creationId xmlns:a16="http://schemas.microsoft.com/office/drawing/2014/main" id="{69FAAA24-80DC-174B-B34A-72C8914E0FFC}"/>
              </a:ext>
            </a:extLst>
          </p:cNvPr>
          <p:cNvSpPr/>
          <p:nvPr/>
        </p:nvSpPr>
        <p:spPr>
          <a:xfrm>
            <a:off x="5733872" y="2008452"/>
            <a:ext cx="1962327" cy="1962327"/>
          </a:xfrm>
          <a:prstGeom prst="ellipse">
            <a:avLst/>
          </a:prstGeom>
          <a:noFill/>
          <a:ln w="76200">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srgbClr val="005DAA"/>
                </a:solidFill>
                <a:effectLst/>
                <a:uLnTx/>
                <a:uFillTx/>
                <a:latin typeface="Calibri"/>
                <a:ea typeface="+mn-ea"/>
                <a:cs typeface="+mn-cs"/>
              </a:rPr>
              <a:t>16yo</a:t>
            </a:r>
          </a:p>
        </p:txBody>
      </p:sp>
      <p:sp>
        <p:nvSpPr>
          <p:cNvPr id="9" name="Oval 8">
            <a:extLst>
              <a:ext uri="{FF2B5EF4-FFF2-40B4-BE49-F238E27FC236}">
                <a16:creationId xmlns:a16="http://schemas.microsoft.com/office/drawing/2014/main" id="{69FAAA24-80DC-174B-B34A-72C8914E0FFC}"/>
              </a:ext>
            </a:extLst>
          </p:cNvPr>
          <p:cNvSpPr/>
          <p:nvPr/>
        </p:nvSpPr>
        <p:spPr>
          <a:xfrm>
            <a:off x="9391472" y="2008453"/>
            <a:ext cx="1962327" cy="1962327"/>
          </a:xfrm>
          <a:prstGeom prst="ellipse">
            <a:avLst/>
          </a:prstGeom>
          <a:noFill/>
          <a:ln w="76200">
            <a:solidFill>
              <a:srgbClr val="F7A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srgbClr val="F7A81B"/>
                </a:solidFill>
                <a:effectLst/>
                <a:uLnTx/>
                <a:uFillTx/>
                <a:latin typeface="Calibri"/>
                <a:ea typeface="+mn-ea"/>
                <a:cs typeface="+mn-cs"/>
              </a:rPr>
              <a:t>50%</a:t>
            </a:r>
          </a:p>
        </p:txBody>
      </p:sp>
      <p:sp>
        <p:nvSpPr>
          <p:cNvPr id="10" name="Content Placeholder 2"/>
          <p:cNvSpPr txBox="1">
            <a:spLocks/>
          </p:cNvSpPr>
          <p:nvPr/>
        </p:nvSpPr>
        <p:spPr>
          <a:xfrm>
            <a:off x="5634527" y="4288543"/>
            <a:ext cx="2161016" cy="206780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Font typeface="Arial"/>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spcAft>
                <a:spcPts val="600"/>
              </a:spcAft>
              <a:buFont typeface="Arial"/>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spcAft>
                <a:spcPts val="600"/>
              </a:spcAft>
              <a:buFont typeface="Arial"/>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spcAft>
                <a:spcPts val="600"/>
              </a:spcAft>
              <a:buFont typeface="Arial"/>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spcAft>
                <a:spcPts val="600"/>
              </a:spcAft>
              <a:buFont typeface="Arial"/>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600"/>
              </a:spcAft>
              <a:buClrTx/>
              <a:buSzTx/>
              <a:buFont typeface="Arial"/>
              <a:buNone/>
              <a:tabLst/>
              <a:defRPr/>
            </a:pPr>
            <a:r>
              <a:rPr kumimoji="0" lang="en-GB" sz="2200" b="0" i="0" u="none" strike="noStrike" kern="1200" cap="none" spc="0" normalizeH="0" baseline="0" noProof="0" dirty="0">
                <a:ln>
                  <a:noFill/>
                </a:ln>
                <a:solidFill>
                  <a:prstClr val="black"/>
                </a:solidFill>
                <a:effectLst/>
                <a:uLnTx/>
                <a:uFillTx/>
                <a:latin typeface="Open Sans Light" charset="0"/>
                <a:ea typeface="Open Sans Light" charset="0"/>
                <a:cs typeface="Open Sans Light" charset="0"/>
              </a:rPr>
              <a:t>average age of first suicide attempt</a:t>
            </a:r>
            <a:endParaRPr kumimoji="0" lang="en-US" sz="2200" b="0" i="0" u="none" strike="noStrike" kern="1200" cap="none" spc="0" normalizeH="0" baseline="0" noProof="0" dirty="0">
              <a:ln>
                <a:noFill/>
              </a:ln>
              <a:solidFill>
                <a:prstClr val="black"/>
              </a:solidFill>
              <a:effectLst/>
              <a:uLnTx/>
              <a:uFillTx/>
              <a:latin typeface="Open Sans Light" charset="0"/>
              <a:ea typeface="Open Sans Light" charset="0"/>
              <a:cs typeface="Open Sans Light" charset="0"/>
            </a:endParaRPr>
          </a:p>
        </p:txBody>
      </p:sp>
      <p:sp>
        <p:nvSpPr>
          <p:cNvPr id="11" name="Content Placeholder 2"/>
          <p:cNvSpPr txBox="1">
            <a:spLocks/>
          </p:cNvSpPr>
          <p:nvPr/>
        </p:nvSpPr>
        <p:spPr>
          <a:xfrm>
            <a:off x="9392038" y="4288549"/>
            <a:ext cx="2161016" cy="206780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Font typeface="Arial"/>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spcAft>
                <a:spcPts val="600"/>
              </a:spcAft>
              <a:buFont typeface="Arial"/>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spcAft>
                <a:spcPts val="600"/>
              </a:spcAft>
              <a:buFont typeface="Arial"/>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spcAft>
                <a:spcPts val="600"/>
              </a:spcAft>
              <a:buFont typeface="Arial"/>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spcAft>
                <a:spcPts val="600"/>
              </a:spcAft>
              <a:buFont typeface="Arial"/>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600"/>
              </a:spcAft>
              <a:buClrTx/>
              <a:buSzTx/>
              <a:buFont typeface="Arial"/>
              <a:buNone/>
              <a:tabLst/>
              <a:defRPr/>
            </a:pPr>
            <a:r>
              <a:rPr kumimoji="0" lang="en-AU" sz="2200" b="0" i="0" u="none" strike="noStrike" kern="1200" cap="none" spc="0" normalizeH="0" baseline="0" noProof="0" dirty="0">
                <a:ln>
                  <a:noFill/>
                </a:ln>
                <a:solidFill>
                  <a:prstClr val="black"/>
                </a:solidFill>
                <a:effectLst/>
                <a:uLnTx/>
                <a:uFillTx/>
                <a:latin typeface="Open Sans Light" charset="0"/>
                <a:ea typeface="Open Sans Light" charset="0"/>
                <a:cs typeface="Open Sans Light" charset="0"/>
              </a:rPr>
              <a:t>of trans people have actually attempted suicide at least once in their lives</a:t>
            </a:r>
            <a:endParaRPr kumimoji="0" lang="en-US" sz="2200" b="0" i="0" u="none" strike="noStrike" kern="1200" cap="none" spc="0" normalizeH="0" baseline="0" noProof="0" dirty="0">
              <a:ln>
                <a:noFill/>
              </a:ln>
              <a:solidFill>
                <a:prstClr val="black"/>
              </a:solidFill>
              <a:effectLst/>
              <a:uLnTx/>
              <a:uFillTx/>
              <a:latin typeface="Open Sans Light" charset="0"/>
              <a:ea typeface="Open Sans Light" charset="0"/>
              <a:cs typeface="Open Sans Light" charset="0"/>
            </a:endParaRPr>
          </a:p>
        </p:txBody>
      </p:sp>
    </p:spTree>
    <p:extLst>
      <p:ext uri="{BB962C8B-B14F-4D97-AF65-F5344CB8AC3E}">
        <p14:creationId xmlns:p14="http://schemas.microsoft.com/office/powerpoint/2010/main" val="2479073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B5DF9-26E6-8E40-BE54-6E2630CDBEB7}"/>
              </a:ext>
            </a:extLst>
          </p:cNvPr>
          <p:cNvSpPr>
            <a:spLocks noGrp="1"/>
          </p:cNvSpPr>
          <p:nvPr>
            <p:ph type="title"/>
          </p:nvPr>
        </p:nvSpPr>
        <p:spPr/>
        <p:txBody>
          <a:bodyPr/>
          <a:lstStyle/>
          <a:p>
            <a:r>
              <a:rPr lang="en-AU" dirty="0"/>
              <a:t>The energy of the self-edit</a:t>
            </a:r>
          </a:p>
        </p:txBody>
      </p:sp>
      <p:graphicFrame>
        <p:nvGraphicFramePr>
          <p:cNvPr id="7" name="Content Placeholder 3">
            <a:extLst>
              <a:ext uri="{FF2B5EF4-FFF2-40B4-BE49-F238E27FC236}">
                <a16:creationId xmlns:a16="http://schemas.microsoft.com/office/drawing/2014/main" id="{0F5DF4E0-9295-3B42-B4D8-B1758197D852}"/>
              </a:ext>
            </a:extLst>
          </p:cNvPr>
          <p:cNvGraphicFramePr>
            <a:graphicFrameLocks noGrp="1"/>
          </p:cNvGraphicFramePr>
          <p:nvPr>
            <p:ph idx="1"/>
            <p:extLst>
              <p:ext uri="{D42A27DB-BD31-4B8C-83A1-F6EECF244321}">
                <p14:modId xmlns:p14="http://schemas.microsoft.com/office/powerpoint/2010/main" val="1208738454"/>
              </p:ext>
            </p:extLst>
          </p:nvPr>
        </p:nvGraphicFramePr>
        <p:xfrm>
          <a:off x="1958975" y="1825625"/>
          <a:ext cx="93948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0A76B5F4-D3C2-F74C-A8BA-6EB77E0EA0B5}"/>
              </a:ext>
            </a:extLst>
          </p:cNvPr>
          <p:cNvSpPr>
            <a:spLocks noGrp="1"/>
          </p:cNvSpPr>
          <p:nvPr>
            <p:ph type="dt" sz="half" idx="10"/>
          </p:nvPr>
        </p:nvSpPr>
        <p:spPr/>
        <p:txBody>
          <a:bodyPr/>
          <a:lstStyle/>
          <a:p>
            <a:r>
              <a:rPr lang="en-AU" dirty="0"/>
              <a:t>rotarylgbt.org</a:t>
            </a:r>
            <a:endParaRPr lang="en-US" dirty="0"/>
          </a:p>
        </p:txBody>
      </p:sp>
      <p:sp>
        <p:nvSpPr>
          <p:cNvPr id="5" name="Footer Placeholder 4">
            <a:extLst>
              <a:ext uri="{FF2B5EF4-FFF2-40B4-BE49-F238E27FC236}">
                <a16:creationId xmlns:a16="http://schemas.microsoft.com/office/drawing/2014/main" id="{C03AA1D1-B871-E543-B33D-B7E7DA7CCAE9}"/>
              </a:ext>
            </a:extLst>
          </p:cNvPr>
          <p:cNvSpPr>
            <a:spLocks noGrp="1"/>
          </p:cNvSpPr>
          <p:nvPr>
            <p:ph type="ftr" sz="quarter" idx="11"/>
          </p:nvPr>
        </p:nvSpPr>
        <p:spPr/>
        <p:txBody>
          <a:bodyPr/>
          <a:lstStyle/>
          <a:p>
            <a:r>
              <a:rPr lang="en-US" dirty="0"/>
              <a:t>LGBT Rotarians and Friends Fellowship © 2018</a:t>
            </a:r>
          </a:p>
        </p:txBody>
      </p:sp>
      <p:sp>
        <p:nvSpPr>
          <p:cNvPr id="6" name="Slide Number Placeholder 5">
            <a:extLst>
              <a:ext uri="{FF2B5EF4-FFF2-40B4-BE49-F238E27FC236}">
                <a16:creationId xmlns:a16="http://schemas.microsoft.com/office/drawing/2014/main" id="{1EE879F3-7B0F-F54F-9497-9C2DB5AB01DB}"/>
              </a:ext>
            </a:extLst>
          </p:cNvPr>
          <p:cNvSpPr>
            <a:spLocks noGrp="1"/>
          </p:cNvSpPr>
          <p:nvPr>
            <p:ph type="sldNum" sz="quarter" idx="12"/>
          </p:nvPr>
        </p:nvSpPr>
        <p:spPr/>
        <p:txBody>
          <a:bodyPr/>
          <a:lstStyle/>
          <a:p>
            <a:fld id="{32AF8FCF-CF03-2249-AF6A-0AC76246BE8B}" type="slidenum">
              <a:rPr lang="en-US" smtClean="0"/>
              <a:pPr/>
              <a:t>5</a:t>
            </a:fld>
            <a:endParaRPr lang="en-US"/>
          </a:p>
        </p:txBody>
      </p:sp>
    </p:spTree>
    <p:extLst>
      <p:ext uri="{BB962C8B-B14F-4D97-AF65-F5344CB8AC3E}">
        <p14:creationId xmlns:p14="http://schemas.microsoft.com/office/powerpoint/2010/main" val="274566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tint val="75000"/>
                  </a:prstClr>
                </a:solidFill>
                <a:effectLst/>
                <a:uLnTx/>
                <a:uFillTx/>
                <a:latin typeface="Calibri"/>
                <a:ea typeface="+mn-ea"/>
                <a:cs typeface="+mn-cs"/>
              </a:rPr>
              <a:t>rotary.org</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Rotary International © 2018</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F8FCF-CF03-2249-AF6A-0AC76246BE8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ANZ #HoldTight for Equality">
            <a:hlinkClick r:id="" action="ppaction://media"/>
            <a:extLst>
              <a:ext uri="{FF2B5EF4-FFF2-40B4-BE49-F238E27FC236}">
                <a16:creationId xmlns:a16="http://schemas.microsoft.com/office/drawing/2014/main" id="{AC65AC48-EC76-064F-A31A-C3DD1F00C8B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75" y="4763"/>
            <a:ext cx="12192000" cy="6858000"/>
          </a:xfrm>
          <a:prstGeom prst="rect">
            <a:avLst/>
          </a:prstGeom>
        </p:spPr>
      </p:pic>
    </p:spTree>
    <p:extLst>
      <p:ext uri="{BB962C8B-B14F-4D97-AF65-F5344CB8AC3E}">
        <p14:creationId xmlns:p14="http://schemas.microsoft.com/office/powerpoint/2010/main" val="105483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5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CAE3-C8B0-4B46-8EEA-5C6508726EAD}"/>
              </a:ext>
            </a:extLst>
          </p:cNvPr>
          <p:cNvSpPr>
            <a:spLocks noGrp="1"/>
          </p:cNvSpPr>
          <p:nvPr>
            <p:ph type="title"/>
          </p:nvPr>
        </p:nvSpPr>
        <p:spPr/>
        <p:txBody>
          <a:bodyPr/>
          <a:lstStyle/>
          <a:p>
            <a:r>
              <a:rPr lang="en-AU" dirty="0"/>
              <a:t>What LGBT+ Inclusion is about</a:t>
            </a:r>
          </a:p>
        </p:txBody>
      </p:sp>
      <p:sp>
        <p:nvSpPr>
          <p:cNvPr id="4" name="Date Placeholder 3">
            <a:extLst>
              <a:ext uri="{FF2B5EF4-FFF2-40B4-BE49-F238E27FC236}">
                <a16:creationId xmlns:a16="http://schemas.microsoft.com/office/drawing/2014/main" id="{D9C11F70-73DA-A546-957D-AB2F665F72A7}"/>
              </a:ext>
            </a:extLst>
          </p:cNvPr>
          <p:cNvSpPr>
            <a:spLocks noGrp="1"/>
          </p:cNvSpPr>
          <p:nvPr>
            <p:ph type="dt" sz="half" idx="10"/>
          </p:nvPr>
        </p:nvSpPr>
        <p:spPr/>
        <p:txBody>
          <a:bodyPr/>
          <a:lstStyle/>
          <a:p>
            <a:r>
              <a:rPr lang="en-AU" dirty="0"/>
              <a:t>rotarylgbt.org</a:t>
            </a:r>
            <a:endParaRPr lang="en-US" dirty="0"/>
          </a:p>
        </p:txBody>
      </p:sp>
      <p:sp>
        <p:nvSpPr>
          <p:cNvPr id="5" name="Footer Placeholder 4">
            <a:extLst>
              <a:ext uri="{FF2B5EF4-FFF2-40B4-BE49-F238E27FC236}">
                <a16:creationId xmlns:a16="http://schemas.microsoft.com/office/drawing/2014/main" id="{C9D1E6BD-589A-2F4F-8FA6-2C59A6C24AD0}"/>
              </a:ext>
            </a:extLst>
          </p:cNvPr>
          <p:cNvSpPr>
            <a:spLocks noGrp="1"/>
          </p:cNvSpPr>
          <p:nvPr>
            <p:ph type="ftr" sz="quarter" idx="11"/>
          </p:nvPr>
        </p:nvSpPr>
        <p:spPr/>
        <p:txBody>
          <a:bodyPr/>
          <a:lstStyle/>
          <a:p>
            <a:r>
              <a:rPr lang="en-US" dirty="0"/>
              <a:t>LGBT Rotarians and Friends Fellowship © 2018</a:t>
            </a:r>
          </a:p>
        </p:txBody>
      </p:sp>
      <p:sp>
        <p:nvSpPr>
          <p:cNvPr id="6" name="Slide Number Placeholder 5">
            <a:extLst>
              <a:ext uri="{FF2B5EF4-FFF2-40B4-BE49-F238E27FC236}">
                <a16:creationId xmlns:a16="http://schemas.microsoft.com/office/drawing/2014/main" id="{04406F56-D64E-FC43-AA97-100F75CEEA86}"/>
              </a:ext>
            </a:extLst>
          </p:cNvPr>
          <p:cNvSpPr>
            <a:spLocks noGrp="1"/>
          </p:cNvSpPr>
          <p:nvPr>
            <p:ph type="sldNum" sz="quarter" idx="12"/>
          </p:nvPr>
        </p:nvSpPr>
        <p:spPr/>
        <p:txBody>
          <a:bodyPr/>
          <a:lstStyle/>
          <a:p>
            <a:fld id="{32AF8FCF-CF03-2249-AF6A-0AC76246BE8B}" type="slidenum">
              <a:rPr lang="en-US" smtClean="0"/>
              <a:pPr/>
              <a:t>7</a:t>
            </a:fld>
            <a:endParaRPr lang="en-US"/>
          </a:p>
        </p:txBody>
      </p:sp>
      <p:graphicFrame>
        <p:nvGraphicFramePr>
          <p:cNvPr id="7" name="Content Placeholder 7">
            <a:extLst>
              <a:ext uri="{FF2B5EF4-FFF2-40B4-BE49-F238E27FC236}">
                <a16:creationId xmlns:a16="http://schemas.microsoft.com/office/drawing/2014/main" id="{101B310C-A3BD-4F42-829B-EA1F787BF6F2}"/>
              </a:ext>
            </a:extLst>
          </p:cNvPr>
          <p:cNvGraphicFramePr>
            <a:graphicFrameLocks noGrp="1"/>
          </p:cNvGraphicFramePr>
          <p:nvPr>
            <p:ph idx="1"/>
            <p:extLst>
              <p:ext uri="{D42A27DB-BD31-4B8C-83A1-F6EECF244321}">
                <p14:modId xmlns:p14="http://schemas.microsoft.com/office/powerpoint/2010/main" val="3771716087"/>
              </p:ext>
            </p:extLst>
          </p:nvPr>
        </p:nvGraphicFramePr>
        <p:xfrm>
          <a:off x="1958975" y="1825625"/>
          <a:ext cx="93948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5109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we hear…</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tint val="75000"/>
                  </a:prstClr>
                </a:solidFill>
                <a:effectLst/>
                <a:uLnTx/>
                <a:uFillTx/>
                <a:latin typeface="Calibri"/>
                <a:ea typeface="+mn-ea"/>
                <a:cs typeface="+mn-cs"/>
              </a:rPr>
              <a:t>rotarylgbt.org</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F8FCF-CF03-2249-AF6A-0AC76246BE8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1916906561"/>
              </p:ext>
            </p:extLst>
          </p:nvPr>
        </p:nvGraphicFramePr>
        <p:xfrm>
          <a:off x="1958975" y="1825625"/>
          <a:ext cx="93948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5224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Heteronormative Binary</a:t>
            </a:r>
            <a:endParaRPr lang="en-AU" dirty="0"/>
          </a:p>
        </p:txBody>
      </p:sp>
      <p:graphicFrame>
        <p:nvGraphicFramePr>
          <p:cNvPr id="4" name="Content Placeholder 44"/>
          <p:cNvGraphicFramePr>
            <a:graphicFrameLocks noGrp="1"/>
          </p:cNvGraphicFramePr>
          <p:nvPr>
            <p:ph idx="1"/>
            <p:extLst>
              <p:ext uri="{D42A27DB-BD31-4B8C-83A1-F6EECF244321}">
                <p14:modId xmlns:p14="http://schemas.microsoft.com/office/powerpoint/2010/main" val="263009410"/>
              </p:ext>
            </p:extLst>
          </p:nvPr>
        </p:nvGraphicFramePr>
        <p:xfrm>
          <a:off x="1959428" y="1989000"/>
          <a:ext cx="9536572" cy="2880001"/>
        </p:xfrm>
        <a:graphic>
          <a:graphicData uri="http://schemas.openxmlformats.org/drawingml/2006/table">
            <a:tbl>
              <a:tblPr firstRow="1" bandRow="1">
                <a:tableStyleId>{2D5ABB26-0587-4C30-8999-92F81FD0307C}</a:tableStyleId>
              </a:tblPr>
              <a:tblGrid>
                <a:gridCol w="2384143">
                  <a:extLst>
                    <a:ext uri="{9D8B030D-6E8A-4147-A177-3AD203B41FA5}">
                      <a16:colId xmlns:a16="http://schemas.microsoft.com/office/drawing/2014/main" val="20000"/>
                    </a:ext>
                  </a:extLst>
                </a:gridCol>
                <a:gridCol w="2384143">
                  <a:extLst>
                    <a:ext uri="{9D8B030D-6E8A-4147-A177-3AD203B41FA5}">
                      <a16:colId xmlns:a16="http://schemas.microsoft.com/office/drawing/2014/main" val="20001"/>
                    </a:ext>
                  </a:extLst>
                </a:gridCol>
                <a:gridCol w="2384143">
                  <a:extLst>
                    <a:ext uri="{9D8B030D-6E8A-4147-A177-3AD203B41FA5}">
                      <a16:colId xmlns:a16="http://schemas.microsoft.com/office/drawing/2014/main" val="20002"/>
                    </a:ext>
                  </a:extLst>
                </a:gridCol>
                <a:gridCol w="2384143">
                  <a:extLst>
                    <a:ext uri="{9D8B030D-6E8A-4147-A177-3AD203B41FA5}">
                      <a16:colId xmlns:a16="http://schemas.microsoft.com/office/drawing/2014/main" val="20003"/>
                    </a:ext>
                  </a:extLst>
                </a:gridCol>
              </a:tblGrid>
              <a:tr h="480000">
                <a:tc>
                  <a:txBody>
                    <a:bodyPr/>
                    <a:lstStyle/>
                    <a:p>
                      <a:pPr algn="ctr"/>
                      <a:r>
                        <a:rPr lang="en-AU" sz="1400" b="1" dirty="0"/>
                        <a:t>Sex</a:t>
                      </a:r>
                      <a:endParaRPr lang="en-AU" sz="1400" b="1" dirty="0">
                        <a:solidFill>
                          <a:srgbClr val="0070C0"/>
                        </a:solidFill>
                      </a:endParaRPr>
                    </a:p>
                  </a:txBody>
                  <a:tcPr marL="91439" marR="91439" marT="45699" marB="45699" anchor="ctr">
                    <a:solidFill>
                      <a:schemeClr val="bg1"/>
                    </a:solidFill>
                  </a:tcPr>
                </a:tc>
                <a:tc>
                  <a:txBody>
                    <a:bodyPr/>
                    <a:lstStyle/>
                    <a:p>
                      <a:pPr algn="ctr"/>
                      <a:r>
                        <a:rPr lang="en-AU" sz="1400" b="1" dirty="0"/>
                        <a:t>Gender Identity</a:t>
                      </a:r>
                      <a:endParaRPr lang="en-AU" sz="1400" b="1" dirty="0">
                        <a:solidFill>
                          <a:srgbClr val="0070C0"/>
                        </a:solidFill>
                      </a:endParaRPr>
                    </a:p>
                  </a:txBody>
                  <a:tcPr marL="91439" marR="91439" marT="45699" marB="45699" anchor="ctr">
                    <a:solidFill>
                      <a:schemeClr val="bg1"/>
                    </a:solidFill>
                  </a:tcPr>
                </a:tc>
                <a:tc>
                  <a:txBody>
                    <a:bodyPr/>
                    <a:lstStyle/>
                    <a:p>
                      <a:pPr algn="ctr"/>
                      <a:r>
                        <a:rPr lang="en-AU" sz="1400" b="1" dirty="0"/>
                        <a:t>Gender Expression </a:t>
                      </a:r>
                      <a:endParaRPr lang="en-AU" sz="1400" b="1" dirty="0">
                        <a:solidFill>
                          <a:srgbClr val="0070C0"/>
                        </a:solidFill>
                      </a:endParaRPr>
                    </a:p>
                  </a:txBody>
                  <a:tcPr marL="91439" marR="91439" marT="45699" marB="45699" anchor="ctr">
                    <a:solidFill>
                      <a:schemeClr val="bg1"/>
                    </a:solidFill>
                  </a:tcPr>
                </a:tc>
                <a:tc>
                  <a:txBody>
                    <a:bodyPr/>
                    <a:lstStyle/>
                    <a:p>
                      <a:pPr algn="ctr"/>
                      <a:r>
                        <a:rPr lang="en-AU" sz="1400" b="1" dirty="0"/>
                        <a:t>Sexuality</a:t>
                      </a:r>
                      <a:endParaRPr lang="en-AU" sz="1400" b="1" dirty="0">
                        <a:solidFill>
                          <a:srgbClr val="0070C0"/>
                        </a:solidFill>
                      </a:endParaRPr>
                    </a:p>
                  </a:txBody>
                  <a:tcPr marL="91439" marR="91439" marT="45699" marB="45699" anchor="ctr">
                    <a:solidFill>
                      <a:schemeClr val="bg1"/>
                    </a:solidFill>
                  </a:tcPr>
                </a:tc>
                <a:extLst>
                  <a:ext uri="{0D108BD9-81ED-4DB2-BD59-A6C34878D82A}">
                    <a16:rowId xmlns:a16="http://schemas.microsoft.com/office/drawing/2014/main" val="10000"/>
                  </a:ext>
                </a:extLst>
              </a:tr>
              <a:tr h="960001">
                <a:tc>
                  <a:txBody>
                    <a:bodyPr/>
                    <a:lstStyle/>
                    <a:p>
                      <a:pPr algn="ctr"/>
                      <a:r>
                        <a:rPr lang="en-AU" sz="1400" dirty="0"/>
                        <a:t>Biology</a:t>
                      </a:r>
                      <a:endParaRPr lang="en-AU" sz="1400" dirty="0">
                        <a:solidFill>
                          <a:srgbClr val="0070C0"/>
                        </a:solidFill>
                      </a:endParaRPr>
                    </a:p>
                  </a:txBody>
                  <a:tcPr marL="91439" marR="91439" marT="45699" marB="45699">
                    <a:solidFill>
                      <a:schemeClr val="bg1"/>
                    </a:solidFill>
                  </a:tcPr>
                </a:tc>
                <a:tc>
                  <a:txBody>
                    <a:bodyPr/>
                    <a:lstStyle/>
                    <a:p>
                      <a:pPr algn="ctr"/>
                      <a:r>
                        <a:rPr lang="en-AU" sz="1400" dirty="0"/>
                        <a:t>Brain</a:t>
                      </a:r>
                      <a:endParaRPr lang="en-AU" sz="1400" dirty="0">
                        <a:solidFill>
                          <a:srgbClr val="0070C0"/>
                        </a:solidFill>
                      </a:endParaRPr>
                    </a:p>
                  </a:txBody>
                  <a:tcPr marL="91439" marR="91439" marT="45699" marB="45699">
                    <a:solidFill>
                      <a:schemeClr val="bg1"/>
                    </a:solidFill>
                  </a:tcPr>
                </a:tc>
                <a:tc>
                  <a:txBody>
                    <a:bodyPr/>
                    <a:lstStyle/>
                    <a:p>
                      <a:pPr algn="ctr"/>
                      <a:r>
                        <a:rPr lang="en-AU" sz="1400" dirty="0"/>
                        <a:t>Cultural</a:t>
                      </a:r>
                      <a:endParaRPr lang="en-AU" sz="1400" dirty="0">
                        <a:solidFill>
                          <a:srgbClr val="0070C0"/>
                        </a:solidFill>
                      </a:endParaRPr>
                    </a:p>
                  </a:txBody>
                  <a:tcPr marL="91439" marR="91439" marT="45699" marB="45699">
                    <a:solidFill>
                      <a:schemeClr val="bg1"/>
                    </a:solidFill>
                  </a:tcPr>
                </a:tc>
                <a:tc>
                  <a:txBody>
                    <a:bodyPr/>
                    <a:lstStyle/>
                    <a:p>
                      <a:pPr algn="ctr"/>
                      <a:r>
                        <a:rPr lang="en-AU" sz="1400" dirty="0"/>
                        <a:t>Orientation</a:t>
                      </a:r>
                      <a:endParaRPr lang="en-AU" sz="1400" dirty="0">
                        <a:solidFill>
                          <a:srgbClr val="0070C0"/>
                        </a:solidFill>
                      </a:endParaRPr>
                    </a:p>
                  </a:txBody>
                  <a:tcPr marL="91439" marR="91439" marT="45699" marB="45699">
                    <a:solidFill>
                      <a:schemeClr val="bg1"/>
                    </a:solidFill>
                  </a:tcPr>
                </a:tc>
                <a:extLst>
                  <a:ext uri="{0D108BD9-81ED-4DB2-BD59-A6C34878D82A}">
                    <a16:rowId xmlns:a16="http://schemas.microsoft.com/office/drawing/2014/main" val="10001"/>
                  </a:ext>
                </a:extLst>
              </a:tr>
              <a:tr h="480000">
                <a:tc>
                  <a:txBody>
                    <a:bodyPr/>
                    <a:lstStyle/>
                    <a:p>
                      <a:pPr algn="ctr"/>
                      <a:r>
                        <a:rPr lang="en-AU" sz="1400" dirty="0"/>
                        <a:t>Female</a:t>
                      </a:r>
                    </a:p>
                  </a:txBody>
                  <a:tcPr marL="91439" marR="91439" marT="45699" marB="45699" anchor="ctr">
                    <a:solidFill>
                      <a:srgbClr val="FF99CC"/>
                    </a:solidFill>
                  </a:tcPr>
                </a:tc>
                <a:tc>
                  <a:txBody>
                    <a:bodyPr/>
                    <a:lstStyle/>
                    <a:p>
                      <a:pPr algn="ctr"/>
                      <a:r>
                        <a:rPr lang="en-AU" sz="1400" dirty="0"/>
                        <a:t>Woman</a:t>
                      </a:r>
                    </a:p>
                  </a:txBody>
                  <a:tcPr marL="91439" marR="91439" marT="45699" marB="45699" anchor="ctr">
                    <a:solidFill>
                      <a:srgbClr val="FF99CC"/>
                    </a:solidFill>
                  </a:tcPr>
                </a:tc>
                <a:tc>
                  <a:txBody>
                    <a:bodyPr/>
                    <a:lstStyle/>
                    <a:p>
                      <a:pPr algn="ctr"/>
                      <a:r>
                        <a:rPr lang="en-AU" sz="1400" dirty="0"/>
                        <a:t>Feminine</a:t>
                      </a:r>
                    </a:p>
                  </a:txBody>
                  <a:tcPr marL="91439" marR="91439" marT="45699" marB="45699" anchor="ctr">
                    <a:solidFill>
                      <a:srgbClr val="FF99CC"/>
                    </a:solidFill>
                  </a:tcPr>
                </a:tc>
                <a:tc>
                  <a:txBody>
                    <a:bodyPr/>
                    <a:lstStyle/>
                    <a:p>
                      <a:pPr algn="ctr"/>
                      <a:r>
                        <a:rPr lang="en-AU" sz="1400" dirty="0"/>
                        <a:t>Men</a:t>
                      </a:r>
                    </a:p>
                  </a:txBody>
                  <a:tcPr marL="91439" marR="91439" marT="45699" marB="45699" anchor="ctr">
                    <a:solidFill>
                      <a:srgbClr val="FF99CC"/>
                    </a:solidFill>
                  </a:tcPr>
                </a:tc>
                <a:extLst>
                  <a:ext uri="{0D108BD9-81ED-4DB2-BD59-A6C34878D82A}">
                    <a16:rowId xmlns:a16="http://schemas.microsoft.com/office/drawing/2014/main" val="10002"/>
                  </a:ext>
                </a:extLst>
              </a:tr>
              <a:tr h="480000">
                <a:tc gridSpan="4">
                  <a:txBody>
                    <a:bodyPr/>
                    <a:lstStyle/>
                    <a:p>
                      <a:pPr algn="ctr"/>
                      <a:r>
                        <a:rPr lang="en-AU" sz="1400" dirty="0"/>
                        <a:t>HETERONORMATIVE BINARY</a:t>
                      </a:r>
                    </a:p>
                  </a:txBody>
                  <a:tcPr marL="91439" marR="91439" marT="45699" marB="45699" anchor="ctr">
                    <a:solidFill>
                      <a:schemeClr val="bg1">
                        <a:lumMod val="75000"/>
                      </a:schemeClr>
                    </a:solidFill>
                  </a:tcPr>
                </a:tc>
                <a:tc hMerge="1">
                  <a:txBody>
                    <a:bodyPr/>
                    <a:lstStyle/>
                    <a:p>
                      <a:pPr algn="ctr"/>
                      <a:endParaRPr lang="en-AU" sz="1400" dirty="0"/>
                    </a:p>
                  </a:txBody>
                  <a:tcPr marL="91439" marR="91439" marT="45699" marB="45699" anchor="ctr"/>
                </a:tc>
                <a:tc hMerge="1">
                  <a:txBody>
                    <a:bodyPr/>
                    <a:lstStyle/>
                    <a:p>
                      <a:pPr algn="ctr"/>
                      <a:endParaRPr lang="en-AU" sz="1400" dirty="0"/>
                    </a:p>
                  </a:txBody>
                  <a:tcPr marL="91439" marR="91439" marT="45699" marB="45699" anchor="ctr"/>
                </a:tc>
                <a:tc hMerge="1">
                  <a:txBody>
                    <a:bodyPr/>
                    <a:lstStyle/>
                    <a:p>
                      <a:pPr algn="ctr"/>
                      <a:endParaRPr lang="en-AU" sz="1400" dirty="0"/>
                    </a:p>
                  </a:txBody>
                  <a:tcPr marL="91439" marR="91439" marT="45699" marB="45699" anchor="ctr"/>
                </a:tc>
                <a:extLst>
                  <a:ext uri="{0D108BD9-81ED-4DB2-BD59-A6C34878D82A}">
                    <a16:rowId xmlns:a16="http://schemas.microsoft.com/office/drawing/2014/main" val="10003"/>
                  </a:ext>
                </a:extLst>
              </a:tr>
              <a:tr h="480000">
                <a:tc>
                  <a:txBody>
                    <a:bodyPr/>
                    <a:lstStyle/>
                    <a:p>
                      <a:pPr algn="ctr"/>
                      <a:r>
                        <a:rPr lang="en-AU" sz="1400" dirty="0"/>
                        <a:t>Male</a:t>
                      </a:r>
                    </a:p>
                  </a:txBody>
                  <a:tcPr marL="91439" marR="91439" marT="45699" marB="45699" anchor="ctr">
                    <a:solidFill>
                      <a:srgbClr val="0099FF"/>
                    </a:solidFill>
                  </a:tcPr>
                </a:tc>
                <a:tc>
                  <a:txBody>
                    <a:bodyPr/>
                    <a:lstStyle/>
                    <a:p>
                      <a:pPr algn="ctr"/>
                      <a:r>
                        <a:rPr lang="en-AU" sz="1400" dirty="0"/>
                        <a:t>Man</a:t>
                      </a:r>
                    </a:p>
                  </a:txBody>
                  <a:tcPr marL="91439" marR="91439" marT="45699" marB="45699" anchor="ctr">
                    <a:solidFill>
                      <a:srgbClr val="0099FF"/>
                    </a:solidFill>
                  </a:tcPr>
                </a:tc>
                <a:tc>
                  <a:txBody>
                    <a:bodyPr/>
                    <a:lstStyle/>
                    <a:p>
                      <a:pPr algn="ctr"/>
                      <a:r>
                        <a:rPr lang="en-AU" sz="1400" dirty="0"/>
                        <a:t>Masculine</a:t>
                      </a:r>
                    </a:p>
                  </a:txBody>
                  <a:tcPr marL="91439" marR="91439" marT="45699" marB="45699" anchor="ctr">
                    <a:solidFill>
                      <a:srgbClr val="0099FF"/>
                    </a:solidFill>
                  </a:tcPr>
                </a:tc>
                <a:tc>
                  <a:txBody>
                    <a:bodyPr/>
                    <a:lstStyle/>
                    <a:p>
                      <a:pPr algn="ctr"/>
                      <a:r>
                        <a:rPr lang="en-AU" sz="1400" dirty="0"/>
                        <a:t>Women</a:t>
                      </a:r>
                    </a:p>
                  </a:txBody>
                  <a:tcPr marL="91439" marR="91439" marT="45699" marB="45699" anchor="ctr">
                    <a:solidFill>
                      <a:srgbClr val="0099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5808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taract PPT" id="{FA29263D-5048-9346-B993-C08317921314}" vid="{3B56635F-6453-124D-9ADF-6EAD138FE565}"/>
    </a:ext>
  </a:extLst>
</a:theme>
</file>

<file path=ppt/theme/theme2.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taract PPT" id="{FA29263D-5048-9346-B993-C08317921314}" vid="{05F78103-22A9-6245-9DDE-9EBA23ACB06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681F4DA9FC9543BF9CE1DB9F6BDB4A" ma:contentTypeVersion="9" ma:contentTypeDescription="Create a new document." ma:contentTypeScope="" ma:versionID="217ffc2b8e499da342d0dcb1e4f66e58">
  <xsd:schema xmlns:xsd="http://www.w3.org/2001/XMLSchema" xmlns:xs="http://www.w3.org/2001/XMLSchema" xmlns:p="http://schemas.microsoft.com/office/2006/metadata/properties" xmlns:ns2="effd84ff-72ec-4c47-85ab-72f7c0a0755c" targetNamespace="http://schemas.microsoft.com/office/2006/metadata/properties" ma:root="true" ma:fieldsID="f7df5298e874bd4efd2a2ce9951ae396" ns2:_="">
    <xsd:import namespace="effd84ff-72ec-4c47-85ab-72f7c0a0755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fd84ff-72ec-4c47-85ab-72f7c0a075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F100EF-4D5D-497F-851D-2D9BD88BF9C3}"/>
</file>

<file path=customXml/itemProps2.xml><?xml version="1.0" encoding="utf-8"?>
<ds:datastoreItem xmlns:ds="http://schemas.openxmlformats.org/officeDocument/2006/customXml" ds:itemID="{7947B0EE-0495-4C69-B625-E59DEA394C3C}"/>
</file>

<file path=customXml/itemProps3.xml><?xml version="1.0" encoding="utf-8"?>
<ds:datastoreItem xmlns:ds="http://schemas.openxmlformats.org/officeDocument/2006/customXml" ds:itemID="{770B5622-0044-42D5-89F0-59CD64A5522C}"/>
</file>

<file path=docProps/app.xml><?xml version="1.0" encoding="utf-8"?>
<Properties xmlns="http://schemas.openxmlformats.org/officeDocument/2006/extended-properties" xmlns:vt="http://schemas.openxmlformats.org/officeDocument/2006/docPropsVTypes">
  <Template>Rotaract PPT</Template>
  <TotalTime>4052</TotalTime>
  <Words>2728</Words>
  <Application>Microsoft Office PowerPoint</Application>
  <PresentationFormat>Widescreen</PresentationFormat>
  <Paragraphs>419</Paragraphs>
  <Slides>24</Slides>
  <Notes>20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Calibri</vt:lpstr>
      <vt:lpstr>Frutiger LT Std 75 Black</vt:lpstr>
      <vt:lpstr>Open Sans Condensed Light</vt:lpstr>
      <vt:lpstr>Open Sans Light</vt:lpstr>
      <vt:lpstr>Office Theme</vt:lpstr>
      <vt:lpstr>1_Office Theme</vt:lpstr>
      <vt:lpstr>LGBT+ Awareness</vt:lpstr>
      <vt:lpstr>Definitions / Statistics</vt:lpstr>
      <vt:lpstr>Why should we care about LGBT+ inclusion?</vt:lpstr>
      <vt:lpstr>Impact of homophobia on mental health</vt:lpstr>
      <vt:lpstr>The energy of the self-edit</vt:lpstr>
      <vt:lpstr>PowerPoint Presentation</vt:lpstr>
      <vt:lpstr>What LGBT+ Inclusion is about</vt:lpstr>
      <vt:lpstr>What we hear…</vt:lpstr>
      <vt:lpstr>The Heteronormative Binary</vt:lpstr>
      <vt:lpstr>Diversity of Sex, Gender Identity, Expression &amp; Orientation</vt:lpstr>
      <vt:lpstr>Diversity of Sex, Gender Identity, Expression &amp; Orientation</vt:lpstr>
      <vt:lpstr>Diversity of Sex, Gender Identity, Expression &amp; Orientation</vt:lpstr>
      <vt:lpstr>Diversity of Sex, Gender Identity, Expression &amp; Orientation</vt:lpstr>
      <vt:lpstr>Diversity of Sex, Gender Identity, Expression &amp; Orientation</vt:lpstr>
      <vt:lpstr>Diversity of Sex, Gender Identity, Expression &amp; Orientation</vt:lpstr>
      <vt:lpstr>Diversity of Sex, Gender Identity, Expression &amp; Orientation</vt:lpstr>
      <vt:lpstr>Diversity of Sex, Gender Identity, Expression &amp; Orientation</vt:lpstr>
      <vt:lpstr>Pronouns and misgendering</vt:lpstr>
      <vt:lpstr>Being an LGBT+ Ally</vt:lpstr>
      <vt:lpstr>What makes an effective ally?</vt:lpstr>
      <vt:lpstr>PowerPoint Presentation</vt:lpstr>
      <vt:lpstr>What does LGBT+ inclusion look like for your club?</vt:lpstr>
      <vt:lpstr>LGBT+ Inclusion – some suggestions</vt:lpstr>
      <vt:lpstr>grant.godino@rotarylgbt.org  grant.godino  grant-godino  grant1987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Rotaract Australia MDIO</dc:title>
  <dc:creator>Microsoft Office User</dc:creator>
  <cp:lastModifiedBy>Godino, Grant S</cp:lastModifiedBy>
  <cp:revision>94</cp:revision>
  <dcterms:created xsi:type="dcterms:W3CDTF">2016-05-01T04:54:07Z</dcterms:created>
  <dcterms:modified xsi:type="dcterms:W3CDTF">2020-10-07T03:22:30Z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0x01010051681F4DA9FC9543BF9CE1DB9F6BDB4A</vt:lpwstr>
  </property>
</Properties>
</file>