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22.xml" ContentType="application/vnd.openxmlformats-officedocument.presentationml.slideLayout+xml"/>
  <Override PartName="/ppt/notesSlides/notesSlide8.xml" ContentType="application/vnd.openxmlformats-officedocument.presentationml.notesSlide+xml"/>
  <Override PartName="/ppt/slideLayouts/slideLayout21.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20.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8"/>
  </p:notesMasterIdLst>
  <p:sldIdLst>
    <p:sldId id="256" r:id="rId3"/>
    <p:sldId id="292" r:id="rId4"/>
    <p:sldId id="263" r:id="rId5"/>
    <p:sldId id="289" r:id="rId6"/>
    <p:sldId id="265" r:id="rId7"/>
    <p:sldId id="260" r:id="rId8"/>
    <p:sldId id="266" r:id="rId9"/>
    <p:sldId id="261" r:id="rId10"/>
    <p:sldId id="284" r:id="rId11"/>
    <p:sldId id="274" r:id="rId12"/>
    <p:sldId id="275" r:id="rId13"/>
    <p:sldId id="276" r:id="rId14"/>
    <p:sldId id="277" r:id="rId15"/>
    <p:sldId id="278" r:id="rId16"/>
    <p:sldId id="279" r:id="rId17"/>
    <p:sldId id="280" r:id="rId18"/>
    <p:sldId id="281" r:id="rId19"/>
    <p:sldId id="282" r:id="rId20"/>
    <p:sldId id="291" r:id="rId21"/>
    <p:sldId id="264" r:id="rId22"/>
    <p:sldId id="286" r:id="rId23"/>
    <p:sldId id="270" r:id="rId24"/>
    <p:sldId id="288" r:id="rId25"/>
    <p:sldId id="290" r:id="rId26"/>
    <p:sldId id="2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356F"/>
    <a:srgbClr val="005DAA"/>
    <a:srgbClr val="F7A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84"/>
    <p:restoredTop sz="61466" autoAdjust="0"/>
  </p:normalViewPr>
  <p:slideViewPr>
    <p:cSldViewPr snapToGrid="0" snapToObjects="1">
      <p:cViewPr varScale="1">
        <p:scale>
          <a:sx n="67" d="100"/>
          <a:sy n="67" d="100"/>
        </p:scale>
        <p:origin x="176" y="848"/>
      </p:cViewPr>
      <p:guideLst>
        <p:guide orient="horz" pos="2160"/>
        <p:guide pos="3840"/>
      </p:guideLst>
    </p:cSldViewPr>
  </p:slideViewPr>
  <p:outlineViewPr>
    <p:cViewPr>
      <p:scale>
        <a:sx n="33" d="100"/>
        <a:sy n="33" d="100"/>
      </p:scale>
      <p:origin x="0" y="0"/>
    </p:cViewPr>
  </p:outlin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4DB7F6-0502-4D36-A794-33F970789012}" type="doc">
      <dgm:prSet loTypeId="urn:microsoft.com/office/officeart/2005/8/layout/chevron1" loCatId="process" qsTypeId="urn:microsoft.com/office/officeart/2005/8/quickstyle/simple1" qsCatId="simple" csTypeId="urn:microsoft.com/office/officeart/2005/8/colors/accent3_2" csCatId="accent3" phldr="1"/>
      <dgm:spPr/>
    </dgm:pt>
    <dgm:pt modelId="{0A0EA963-6826-4E38-B48A-EE59A5E2977D}">
      <dgm:prSet phldrT="[Text]"/>
      <dgm:spPr/>
      <dgm:t>
        <a:bodyPr/>
        <a:lstStyle/>
        <a:p>
          <a:r>
            <a:rPr lang="pt-BR" altLang="en-US" dirty="0"/>
            <a:t>não pode revelar sua orientação sexual</a:t>
          </a:r>
          <a:endParaRPr lang="en-AU" dirty="0"/>
        </a:p>
      </dgm:t>
    </dgm:pt>
    <dgm:pt modelId="{AEDFD9AD-EAC0-40EF-83C8-98ACB73810B9}" type="parTrans" cxnId="{516862E8-2DEE-48A0-B04C-25DF52D39A8F}">
      <dgm:prSet/>
      <dgm:spPr/>
      <dgm:t>
        <a:bodyPr/>
        <a:lstStyle/>
        <a:p>
          <a:endParaRPr lang="en-AU"/>
        </a:p>
      </dgm:t>
    </dgm:pt>
    <dgm:pt modelId="{740E37B0-A95B-46E1-A9FA-0E2C2A1C7E31}" type="sibTrans" cxnId="{516862E8-2DEE-48A0-B04C-25DF52D39A8F}">
      <dgm:prSet/>
      <dgm:spPr/>
      <dgm:t>
        <a:bodyPr/>
        <a:lstStyle/>
        <a:p>
          <a:endParaRPr lang="en-AU"/>
        </a:p>
      </dgm:t>
    </dgm:pt>
    <dgm:pt modelId="{2DDACEDD-FA45-42D5-B341-14E269FCE83E}">
      <dgm:prSet/>
      <dgm:spPr/>
      <dgm:t>
        <a:bodyPr/>
        <a:lstStyle/>
        <a:p>
          <a:r>
            <a:rPr lang="pt-BR" altLang="en-US" dirty="0"/>
            <a:t>não pode revelar o gênero da pessoa de quem você está falando</a:t>
          </a:r>
          <a:endParaRPr lang="en-AU" altLang="en-US" dirty="0"/>
        </a:p>
      </dgm:t>
    </dgm:pt>
    <dgm:pt modelId="{8D879CE8-57FC-45E3-B224-CDF6F7B4BF1D}" type="parTrans" cxnId="{2591EDCC-98C6-478D-AB68-CAFBDF1A3D36}">
      <dgm:prSet/>
      <dgm:spPr/>
      <dgm:t>
        <a:bodyPr/>
        <a:lstStyle/>
        <a:p>
          <a:endParaRPr lang="en-AU"/>
        </a:p>
      </dgm:t>
    </dgm:pt>
    <dgm:pt modelId="{941A7986-311C-46A3-97EA-A26230688CE7}" type="sibTrans" cxnId="{2591EDCC-98C6-478D-AB68-CAFBDF1A3D36}">
      <dgm:prSet/>
      <dgm:spPr/>
      <dgm:t>
        <a:bodyPr/>
        <a:lstStyle/>
        <a:p>
          <a:endParaRPr lang="en-AU"/>
        </a:p>
      </dgm:t>
    </dgm:pt>
    <dgm:pt modelId="{0B0A2794-3B53-49BE-8CD3-212C448AF0AD}">
      <dgm:prSet/>
      <dgm:spPr/>
      <dgm:t>
        <a:bodyPr/>
        <a:lstStyle/>
        <a:p>
          <a:r>
            <a:rPr lang="pt-BR" altLang="en-US" dirty="0"/>
            <a:t>não pode mentir</a:t>
          </a:r>
          <a:endParaRPr lang="en-AU" altLang="en-US" dirty="0"/>
        </a:p>
      </dgm:t>
    </dgm:pt>
    <dgm:pt modelId="{EB91223C-C2D4-4262-9E3D-5C11965123F9}" type="parTrans" cxnId="{2F53564D-A785-4B02-B00A-97893E82B954}">
      <dgm:prSet/>
      <dgm:spPr/>
      <dgm:t>
        <a:bodyPr/>
        <a:lstStyle/>
        <a:p>
          <a:endParaRPr lang="en-AU"/>
        </a:p>
      </dgm:t>
    </dgm:pt>
    <dgm:pt modelId="{21A53E3D-F6F3-4039-ABCC-1D864AAC3BCB}" type="sibTrans" cxnId="{2F53564D-A785-4B02-B00A-97893E82B954}">
      <dgm:prSet/>
      <dgm:spPr/>
      <dgm:t>
        <a:bodyPr/>
        <a:lstStyle/>
        <a:p>
          <a:endParaRPr lang="en-AU"/>
        </a:p>
      </dgm:t>
    </dgm:pt>
    <dgm:pt modelId="{FA2F418E-E16C-488C-B022-794F25F7A496}" type="pres">
      <dgm:prSet presAssocID="{9B4DB7F6-0502-4D36-A794-33F970789012}" presName="Name0" presStyleCnt="0">
        <dgm:presLayoutVars>
          <dgm:dir/>
          <dgm:animLvl val="lvl"/>
          <dgm:resizeHandles val="exact"/>
        </dgm:presLayoutVars>
      </dgm:prSet>
      <dgm:spPr/>
    </dgm:pt>
    <dgm:pt modelId="{4C50752E-23C2-43F2-A310-69277257F503}" type="pres">
      <dgm:prSet presAssocID="{0A0EA963-6826-4E38-B48A-EE59A5E2977D}" presName="parTxOnly" presStyleLbl="node1" presStyleIdx="0" presStyleCnt="3">
        <dgm:presLayoutVars>
          <dgm:chMax val="0"/>
          <dgm:chPref val="0"/>
          <dgm:bulletEnabled val="1"/>
        </dgm:presLayoutVars>
      </dgm:prSet>
      <dgm:spPr/>
    </dgm:pt>
    <dgm:pt modelId="{3179424A-67D3-45AE-9F4A-4F912730E40B}" type="pres">
      <dgm:prSet presAssocID="{740E37B0-A95B-46E1-A9FA-0E2C2A1C7E31}" presName="parTxOnlySpace" presStyleCnt="0"/>
      <dgm:spPr/>
    </dgm:pt>
    <dgm:pt modelId="{BDF0FCA2-79D5-40C8-B329-443C05E98891}" type="pres">
      <dgm:prSet presAssocID="{2DDACEDD-FA45-42D5-B341-14E269FCE83E}" presName="parTxOnly" presStyleLbl="node1" presStyleIdx="1" presStyleCnt="3">
        <dgm:presLayoutVars>
          <dgm:chMax val="0"/>
          <dgm:chPref val="0"/>
          <dgm:bulletEnabled val="1"/>
        </dgm:presLayoutVars>
      </dgm:prSet>
      <dgm:spPr/>
    </dgm:pt>
    <dgm:pt modelId="{93066119-250F-434D-A431-48C45D805402}" type="pres">
      <dgm:prSet presAssocID="{941A7986-311C-46A3-97EA-A26230688CE7}" presName="parTxOnlySpace" presStyleCnt="0"/>
      <dgm:spPr/>
    </dgm:pt>
    <dgm:pt modelId="{316E42A6-52D7-4960-A330-EE5950BE5C37}" type="pres">
      <dgm:prSet presAssocID="{0B0A2794-3B53-49BE-8CD3-212C448AF0AD}" presName="parTxOnly" presStyleLbl="node1" presStyleIdx="2" presStyleCnt="3">
        <dgm:presLayoutVars>
          <dgm:chMax val="0"/>
          <dgm:chPref val="0"/>
          <dgm:bulletEnabled val="1"/>
        </dgm:presLayoutVars>
      </dgm:prSet>
      <dgm:spPr/>
    </dgm:pt>
  </dgm:ptLst>
  <dgm:cxnLst>
    <dgm:cxn modelId="{13BD0B25-FC1D-4722-984C-E0C683A3412C}" type="presOf" srcId="{0B0A2794-3B53-49BE-8CD3-212C448AF0AD}" destId="{316E42A6-52D7-4960-A330-EE5950BE5C37}" srcOrd="0" destOrd="0" presId="urn:microsoft.com/office/officeart/2005/8/layout/chevron1"/>
    <dgm:cxn modelId="{D6B6853C-45D7-4F12-9452-6F6532E84866}" type="presOf" srcId="{0A0EA963-6826-4E38-B48A-EE59A5E2977D}" destId="{4C50752E-23C2-43F2-A310-69277257F503}" srcOrd="0" destOrd="0" presId="urn:microsoft.com/office/officeart/2005/8/layout/chevron1"/>
    <dgm:cxn modelId="{2F53564D-A785-4B02-B00A-97893E82B954}" srcId="{9B4DB7F6-0502-4D36-A794-33F970789012}" destId="{0B0A2794-3B53-49BE-8CD3-212C448AF0AD}" srcOrd="2" destOrd="0" parTransId="{EB91223C-C2D4-4262-9E3D-5C11965123F9}" sibTransId="{21A53E3D-F6F3-4039-ABCC-1D864AAC3BCB}"/>
    <dgm:cxn modelId="{096DD072-B730-4722-BECA-B2744F3804DF}" type="presOf" srcId="{9B4DB7F6-0502-4D36-A794-33F970789012}" destId="{FA2F418E-E16C-488C-B022-794F25F7A496}" srcOrd="0" destOrd="0" presId="urn:microsoft.com/office/officeart/2005/8/layout/chevron1"/>
    <dgm:cxn modelId="{2591EDCC-98C6-478D-AB68-CAFBDF1A3D36}" srcId="{9B4DB7F6-0502-4D36-A794-33F970789012}" destId="{2DDACEDD-FA45-42D5-B341-14E269FCE83E}" srcOrd="1" destOrd="0" parTransId="{8D879CE8-57FC-45E3-B224-CDF6F7B4BF1D}" sibTransId="{941A7986-311C-46A3-97EA-A26230688CE7}"/>
    <dgm:cxn modelId="{516862E8-2DEE-48A0-B04C-25DF52D39A8F}" srcId="{9B4DB7F6-0502-4D36-A794-33F970789012}" destId="{0A0EA963-6826-4E38-B48A-EE59A5E2977D}" srcOrd="0" destOrd="0" parTransId="{AEDFD9AD-EAC0-40EF-83C8-98ACB73810B9}" sibTransId="{740E37B0-A95B-46E1-A9FA-0E2C2A1C7E31}"/>
    <dgm:cxn modelId="{2E1FF9F6-23E5-4127-9418-457684341F82}" type="presOf" srcId="{2DDACEDD-FA45-42D5-B341-14E269FCE83E}" destId="{BDF0FCA2-79D5-40C8-B329-443C05E98891}" srcOrd="0" destOrd="0" presId="urn:microsoft.com/office/officeart/2005/8/layout/chevron1"/>
    <dgm:cxn modelId="{ADAC0B3B-0392-43D2-B381-E6A26DF00D31}" type="presParOf" srcId="{FA2F418E-E16C-488C-B022-794F25F7A496}" destId="{4C50752E-23C2-43F2-A310-69277257F503}" srcOrd="0" destOrd="0" presId="urn:microsoft.com/office/officeart/2005/8/layout/chevron1"/>
    <dgm:cxn modelId="{A514DDCF-CDAA-45F1-94B9-901C7B470D6B}" type="presParOf" srcId="{FA2F418E-E16C-488C-B022-794F25F7A496}" destId="{3179424A-67D3-45AE-9F4A-4F912730E40B}" srcOrd="1" destOrd="0" presId="urn:microsoft.com/office/officeart/2005/8/layout/chevron1"/>
    <dgm:cxn modelId="{32413BA4-0292-4350-90CE-08E1A645DF8F}" type="presParOf" srcId="{FA2F418E-E16C-488C-B022-794F25F7A496}" destId="{BDF0FCA2-79D5-40C8-B329-443C05E98891}" srcOrd="2" destOrd="0" presId="urn:microsoft.com/office/officeart/2005/8/layout/chevron1"/>
    <dgm:cxn modelId="{8DAAD022-F0CF-41FB-9DCC-3B11E045D122}" type="presParOf" srcId="{FA2F418E-E16C-488C-B022-794F25F7A496}" destId="{93066119-250F-434D-A431-48C45D805402}" srcOrd="3" destOrd="0" presId="urn:microsoft.com/office/officeart/2005/8/layout/chevron1"/>
    <dgm:cxn modelId="{9D0BD3A3-44EE-46EC-99EF-0B862440EF2E}" type="presParOf" srcId="{FA2F418E-E16C-488C-B022-794F25F7A496}" destId="{316E42A6-52D7-4960-A330-EE5950BE5C3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3B1AB37-7934-4E39-B0C0-32CAB6EB76B5}" type="doc">
      <dgm:prSet loTypeId="urn:microsoft.com/office/officeart/2005/8/layout/process4" loCatId="list" qsTypeId="urn:microsoft.com/office/officeart/2005/8/quickstyle/simple1" qsCatId="simple" csTypeId="urn:microsoft.com/office/officeart/2005/8/colors/accent3_2" csCatId="accent3" phldr="1"/>
      <dgm:spPr/>
      <dgm:t>
        <a:bodyPr/>
        <a:lstStyle/>
        <a:p>
          <a:endParaRPr lang="en-AU"/>
        </a:p>
      </dgm:t>
    </dgm:pt>
    <dgm:pt modelId="{9AA0A138-CA6A-4DE5-9A0E-07CBEA32F610}">
      <dgm:prSet phldrT="[Text]"/>
      <dgm:spPr/>
      <dgm:t>
        <a:bodyPr/>
        <a:lstStyle/>
        <a:p>
          <a:r>
            <a:rPr lang="pt-BR" dirty="0"/>
            <a:t>Inclusão LGBT + é ...</a:t>
          </a:r>
          <a:endParaRPr lang="en-AU" dirty="0"/>
        </a:p>
      </dgm:t>
    </dgm:pt>
    <dgm:pt modelId="{4B5BF889-695E-481A-99EF-D6818F86040E}" type="parTrans" cxnId="{862326F5-8FBE-41D0-91A2-90DEC6C294CD}">
      <dgm:prSet/>
      <dgm:spPr/>
      <dgm:t>
        <a:bodyPr/>
        <a:lstStyle/>
        <a:p>
          <a:endParaRPr lang="en-AU"/>
        </a:p>
      </dgm:t>
    </dgm:pt>
    <dgm:pt modelId="{37B7E0A1-B94B-40C9-822D-9B67B443CE10}" type="sibTrans" cxnId="{862326F5-8FBE-41D0-91A2-90DEC6C294CD}">
      <dgm:prSet/>
      <dgm:spPr/>
      <dgm:t>
        <a:bodyPr/>
        <a:lstStyle/>
        <a:p>
          <a:endParaRPr lang="en-AU"/>
        </a:p>
      </dgm:t>
    </dgm:pt>
    <dgm:pt modelId="{309A2B10-10F4-4D4C-B166-4DECC9E3CFA4}">
      <dgm:prSet phldrT="[Text]" custT="1"/>
      <dgm:spPr/>
      <dgm:t>
        <a:bodyPr/>
        <a:lstStyle/>
        <a:p>
          <a:r>
            <a:rPr lang="pt-BR" sz="1400" dirty="0"/>
            <a:t>Sobre comportamento</a:t>
          </a:r>
          <a:endParaRPr lang="en-AU" sz="1400" dirty="0"/>
        </a:p>
      </dgm:t>
    </dgm:pt>
    <dgm:pt modelId="{4C49B839-BB84-4BC8-9939-D98E746C3F23}" type="parTrans" cxnId="{A247AD75-2578-4EB8-A7F0-315CDAA4EB95}">
      <dgm:prSet/>
      <dgm:spPr/>
      <dgm:t>
        <a:bodyPr/>
        <a:lstStyle/>
        <a:p>
          <a:endParaRPr lang="en-AU"/>
        </a:p>
      </dgm:t>
    </dgm:pt>
    <dgm:pt modelId="{74F1DAA1-F2BC-432A-AF5F-D7C2DE3D5735}" type="sibTrans" cxnId="{A247AD75-2578-4EB8-A7F0-315CDAA4EB95}">
      <dgm:prSet/>
      <dgm:spPr/>
      <dgm:t>
        <a:bodyPr/>
        <a:lstStyle/>
        <a:p>
          <a:endParaRPr lang="en-AU"/>
        </a:p>
      </dgm:t>
    </dgm:pt>
    <dgm:pt modelId="{732AE66C-ABD0-4E44-A34A-D22A0160A186}">
      <dgm:prSet phldrT="[Text]"/>
      <dgm:spPr/>
      <dgm:t>
        <a:bodyPr/>
        <a:lstStyle/>
        <a:p>
          <a:r>
            <a:rPr lang="pt-BR" dirty="0"/>
            <a:t>Inclusão LGBT + não é ...</a:t>
          </a:r>
          <a:endParaRPr lang="en-AU" dirty="0"/>
        </a:p>
      </dgm:t>
    </dgm:pt>
    <dgm:pt modelId="{D7A92710-51BA-4539-A818-E9610657A34A}" type="parTrans" cxnId="{04B16240-ACE3-4B23-AA56-1CB7B79A31AD}">
      <dgm:prSet/>
      <dgm:spPr/>
      <dgm:t>
        <a:bodyPr/>
        <a:lstStyle/>
        <a:p>
          <a:endParaRPr lang="en-AU"/>
        </a:p>
      </dgm:t>
    </dgm:pt>
    <dgm:pt modelId="{2423E115-B35D-4FDB-AFC0-0049037AA462}" type="sibTrans" cxnId="{04B16240-ACE3-4B23-AA56-1CB7B79A31AD}">
      <dgm:prSet/>
      <dgm:spPr/>
      <dgm:t>
        <a:bodyPr/>
        <a:lstStyle/>
        <a:p>
          <a:endParaRPr lang="en-AU"/>
        </a:p>
      </dgm:t>
    </dgm:pt>
    <dgm:pt modelId="{381081A1-82D9-405E-A2A2-7EB68F2EBFAA}">
      <dgm:prSet phldrT="[Text]" custT="1"/>
      <dgm:spPr/>
      <dgm:t>
        <a:bodyPr/>
        <a:lstStyle/>
        <a:p>
          <a:r>
            <a:rPr lang="pt-BR" sz="1600" dirty="0"/>
            <a:t>Sobre crenças</a:t>
          </a:r>
          <a:endParaRPr lang="en-AU" sz="1600" dirty="0"/>
        </a:p>
      </dgm:t>
    </dgm:pt>
    <dgm:pt modelId="{AD6CEEC9-2FF4-4DEA-9348-77E112A23303}" type="parTrans" cxnId="{7DA9EA34-96DD-46B1-BEC8-2293B8557F6D}">
      <dgm:prSet/>
      <dgm:spPr/>
      <dgm:t>
        <a:bodyPr/>
        <a:lstStyle/>
        <a:p>
          <a:endParaRPr lang="en-AU"/>
        </a:p>
      </dgm:t>
    </dgm:pt>
    <dgm:pt modelId="{946F829D-8EC9-410A-A71F-2076C624BD42}" type="sibTrans" cxnId="{7DA9EA34-96DD-46B1-BEC8-2293B8557F6D}">
      <dgm:prSet/>
      <dgm:spPr/>
      <dgm:t>
        <a:bodyPr/>
        <a:lstStyle/>
        <a:p>
          <a:endParaRPr lang="en-AU"/>
        </a:p>
      </dgm:t>
    </dgm:pt>
    <dgm:pt modelId="{0E36818C-8269-4921-BA4D-35573D7B4040}">
      <dgm:prSet phldrT="[Text]" custT="1"/>
      <dgm:spPr/>
      <dgm:t>
        <a:bodyPr/>
        <a:lstStyle/>
        <a:p>
          <a:r>
            <a:rPr lang="pt-BR" sz="1600" dirty="0"/>
            <a:t>Prover  consciência</a:t>
          </a:r>
          <a:endParaRPr lang="en-AU" sz="1600" dirty="0"/>
        </a:p>
      </dgm:t>
    </dgm:pt>
    <dgm:pt modelId="{F5C5DE81-DDCB-44A6-838B-DF26A1044B42}" type="parTrans" cxnId="{182B9E20-BD2D-4756-9BFA-72A6C554CAB5}">
      <dgm:prSet/>
      <dgm:spPr/>
      <dgm:t>
        <a:bodyPr/>
        <a:lstStyle/>
        <a:p>
          <a:endParaRPr lang="en-AU"/>
        </a:p>
      </dgm:t>
    </dgm:pt>
    <dgm:pt modelId="{412FB7F1-5757-40BF-9E9A-F262B7B414B6}" type="sibTrans" cxnId="{182B9E20-BD2D-4756-9BFA-72A6C554CAB5}">
      <dgm:prSet/>
      <dgm:spPr/>
      <dgm:t>
        <a:bodyPr/>
        <a:lstStyle/>
        <a:p>
          <a:endParaRPr lang="en-AU"/>
        </a:p>
      </dgm:t>
    </dgm:pt>
    <dgm:pt modelId="{1229B4F7-4B00-4ADA-A76F-CF4B18A4D5A0}">
      <dgm:prSet phldrT="[Text]" custT="1"/>
      <dgm:spPr/>
      <dgm:t>
        <a:bodyPr/>
        <a:lstStyle/>
        <a:p>
          <a:r>
            <a:rPr lang="en-AU" sz="1800" dirty="0" err="1"/>
            <a:t>Inclusão</a:t>
          </a:r>
          <a:endParaRPr lang="en-AU" sz="1800" dirty="0"/>
        </a:p>
      </dgm:t>
    </dgm:pt>
    <dgm:pt modelId="{EF9922BD-670E-4C45-946A-E8C63493A050}" type="parTrans" cxnId="{03379B52-8DBB-4C3A-B216-8232F713FE4D}">
      <dgm:prSet/>
      <dgm:spPr/>
      <dgm:t>
        <a:bodyPr/>
        <a:lstStyle/>
        <a:p>
          <a:endParaRPr lang="en-AU"/>
        </a:p>
      </dgm:t>
    </dgm:pt>
    <dgm:pt modelId="{69C59B6B-0C1B-4F52-A476-4325689872B1}" type="sibTrans" cxnId="{03379B52-8DBB-4C3A-B216-8232F713FE4D}">
      <dgm:prSet/>
      <dgm:spPr/>
      <dgm:t>
        <a:bodyPr/>
        <a:lstStyle/>
        <a:p>
          <a:endParaRPr lang="en-AU"/>
        </a:p>
      </dgm:t>
    </dgm:pt>
    <dgm:pt modelId="{576FB533-16A2-4EB1-A858-C825FF9BF1F4}">
      <dgm:prSet phldrT="[Text]" custT="1"/>
      <dgm:spPr/>
      <dgm:t>
        <a:bodyPr/>
        <a:lstStyle/>
        <a:p>
          <a:r>
            <a:rPr lang="pt-BR" sz="1100" dirty="0"/>
            <a:t>Demonstrar valores organizacionais de inclusão em todos os diversos grupos</a:t>
          </a:r>
          <a:endParaRPr lang="en-AU" sz="1100" dirty="0"/>
        </a:p>
      </dgm:t>
    </dgm:pt>
    <dgm:pt modelId="{0E185C80-B185-4AE4-B950-BC46CB0E9B8C}" type="parTrans" cxnId="{635C3F82-6770-40BA-8F34-3FB77ED4FA23}">
      <dgm:prSet/>
      <dgm:spPr/>
      <dgm:t>
        <a:bodyPr/>
        <a:lstStyle/>
        <a:p>
          <a:endParaRPr lang="en-AU"/>
        </a:p>
      </dgm:t>
    </dgm:pt>
    <dgm:pt modelId="{EB8C8507-4C87-412A-A525-71A841FBE276}" type="sibTrans" cxnId="{635C3F82-6770-40BA-8F34-3FB77ED4FA23}">
      <dgm:prSet/>
      <dgm:spPr/>
      <dgm:t>
        <a:bodyPr/>
        <a:lstStyle/>
        <a:p>
          <a:endParaRPr lang="en-AU"/>
        </a:p>
      </dgm:t>
    </dgm:pt>
    <dgm:pt modelId="{29BDAF5C-56B6-4233-8025-3209315FAD52}">
      <dgm:prSet phldrT="[Text]" custT="1"/>
      <dgm:spPr/>
      <dgm:t>
        <a:bodyPr/>
        <a:lstStyle/>
        <a:p>
          <a:r>
            <a:rPr lang="pt-BR" sz="1400" dirty="0"/>
            <a:t>Criação de um ambiente seguro</a:t>
          </a:r>
          <a:endParaRPr lang="en-AU" sz="1400" dirty="0"/>
        </a:p>
      </dgm:t>
    </dgm:pt>
    <dgm:pt modelId="{63618F7A-9D60-4AFE-85C6-D7652DAFB7C0}" type="parTrans" cxnId="{3253E798-74A2-45CB-B1A5-B8F7BF3C5CC9}">
      <dgm:prSet/>
      <dgm:spPr/>
      <dgm:t>
        <a:bodyPr/>
        <a:lstStyle/>
        <a:p>
          <a:endParaRPr lang="en-AU"/>
        </a:p>
      </dgm:t>
    </dgm:pt>
    <dgm:pt modelId="{4113E864-A8B5-4C48-8E03-7AC99771036F}" type="sibTrans" cxnId="{3253E798-74A2-45CB-B1A5-B8F7BF3C5CC9}">
      <dgm:prSet/>
      <dgm:spPr/>
      <dgm:t>
        <a:bodyPr/>
        <a:lstStyle/>
        <a:p>
          <a:endParaRPr lang="en-AU"/>
        </a:p>
      </dgm:t>
    </dgm:pt>
    <dgm:pt modelId="{12C51288-6C9D-44CF-BE13-AC306EC75881}">
      <dgm:prSet phldrT="[Text]" custT="1"/>
      <dgm:spPr/>
      <dgm:t>
        <a:bodyPr/>
        <a:lstStyle/>
        <a:p>
          <a:r>
            <a:rPr lang="pt-BR" sz="1400" dirty="0"/>
            <a:t>Mudar valores pessoais</a:t>
          </a:r>
          <a:endParaRPr lang="en-AU" sz="1400" dirty="0"/>
        </a:p>
      </dgm:t>
    </dgm:pt>
    <dgm:pt modelId="{C6329FAA-362F-47A6-A732-D76ED2639FEE}" type="parTrans" cxnId="{BAFCD29C-DCE4-4F39-8362-1A5AE20ED6E2}">
      <dgm:prSet/>
      <dgm:spPr/>
      <dgm:t>
        <a:bodyPr/>
        <a:lstStyle/>
        <a:p>
          <a:endParaRPr lang="en-AU"/>
        </a:p>
      </dgm:t>
    </dgm:pt>
    <dgm:pt modelId="{964596DC-43A3-420D-948B-BEAD3587A0A5}" type="sibTrans" cxnId="{BAFCD29C-DCE4-4F39-8362-1A5AE20ED6E2}">
      <dgm:prSet/>
      <dgm:spPr/>
      <dgm:t>
        <a:bodyPr/>
        <a:lstStyle/>
        <a:p>
          <a:endParaRPr lang="en-AU"/>
        </a:p>
      </dgm:t>
    </dgm:pt>
    <dgm:pt modelId="{AB6D9C71-306A-4246-AAFD-9A959CB11A70}">
      <dgm:prSet phldrT="[Text]" custT="1"/>
      <dgm:spPr/>
      <dgm:t>
        <a:bodyPr/>
        <a:lstStyle/>
        <a:p>
          <a:r>
            <a:rPr lang="en-AU" sz="1800" dirty="0" err="1"/>
            <a:t>Exclusiva</a:t>
          </a:r>
          <a:endParaRPr lang="en-AU" sz="1800" dirty="0"/>
        </a:p>
      </dgm:t>
    </dgm:pt>
    <dgm:pt modelId="{0E62CD91-A098-4452-BE58-CC5FF843DADB}" type="parTrans" cxnId="{FE171807-0E91-4287-B9D9-00C29FAD9450}">
      <dgm:prSet/>
      <dgm:spPr/>
      <dgm:t>
        <a:bodyPr/>
        <a:lstStyle/>
        <a:p>
          <a:endParaRPr lang="en-AU"/>
        </a:p>
      </dgm:t>
    </dgm:pt>
    <dgm:pt modelId="{BD472594-B3E0-4323-B29F-B64FEE1083E2}" type="sibTrans" cxnId="{FE171807-0E91-4287-B9D9-00C29FAD9450}">
      <dgm:prSet/>
      <dgm:spPr/>
      <dgm:t>
        <a:bodyPr/>
        <a:lstStyle/>
        <a:p>
          <a:endParaRPr lang="en-AU"/>
        </a:p>
      </dgm:t>
    </dgm:pt>
    <dgm:pt modelId="{8040A649-2618-417D-9ACB-B2A066974001}">
      <dgm:prSet phldrT="[Text]" custT="1"/>
      <dgm:spPr/>
      <dgm:t>
        <a:bodyPr/>
        <a:lstStyle/>
        <a:p>
          <a:r>
            <a:rPr lang="pt-BR" sz="1400" dirty="0"/>
            <a:t>Valorizar um grupo diverso em relação a outro</a:t>
          </a:r>
          <a:endParaRPr lang="en-AU" sz="1400" dirty="0"/>
        </a:p>
      </dgm:t>
    </dgm:pt>
    <dgm:pt modelId="{E26EAFA6-1DA2-4043-A217-A05335A085A8}" type="parTrans" cxnId="{EC2A07E6-B66D-41F3-8533-B85CD90ECE20}">
      <dgm:prSet/>
      <dgm:spPr/>
      <dgm:t>
        <a:bodyPr/>
        <a:lstStyle/>
        <a:p>
          <a:endParaRPr lang="en-AU"/>
        </a:p>
      </dgm:t>
    </dgm:pt>
    <dgm:pt modelId="{02FFECFC-2836-4D1D-AA13-0153A286B696}" type="sibTrans" cxnId="{EC2A07E6-B66D-41F3-8533-B85CD90ECE20}">
      <dgm:prSet/>
      <dgm:spPr/>
      <dgm:t>
        <a:bodyPr/>
        <a:lstStyle/>
        <a:p>
          <a:endParaRPr lang="en-AU"/>
        </a:p>
      </dgm:t>
    </dgm:pt>
    <dgm:pt modelId="{B766DAF7-DDCC-4F9A-AE19-B764637D1FF0}">
      <dgm:prSet phldrT="[Text]" custT="1"/>
      <dgm:spPr/>
      <dgm:t>
        <a:bodyPr/>
        <a:lstStyle/>
        <a:p>
          <a:r>
            <a:rPr lang="pt-BR" sz="1200" dirty="0"/>
            <a:t>Tolerar comportamentos que são prejudiciais aos indivíduos</a:t>
          </a:r>
          <a:endParaRPr lang="en-AU" sz="1200" dirty="0"/>
        </a:p>
      </dgm:t>
    </dgm:pt>
    <dgm:pt modelId="{F1AF4217-C859-4FAF-885B-ABD8C78F1DE7}" type="parTrans" cxnId="{C24B8CA7-1788-431F-AD04-86DC0D63E2A4}">
      <dgm:prSet/>
      <dgm:spPr/>
      <dgm:t>
        <a:bodyPr/>
        <a:lstStyle/>
        <a:p>
          <a:endParaRPr lang="en-AU"/>
        </a:p>
      </dgm:t>
    </dgm:pt>
    <dgm:pt modelId="{4BCADDDF-68AC-4338-865A-540D35F137AD}" type="sibTrans" cxnId="{C24B8CA7-1788-431F-AD04-86DC0D63E2A4}">
      <dgm:prSet/>
      <dgm:spPr/>
      <dgm:t>
        <a:bodyPr/>
        <a:lstStyle/>
        <a:p>
          <a:endParaRPr lang="en-AU"/>
        </a:p>
      </dgm:t>
    </dgm:pt>
    <dgm:pt modelId="{486115FF-6E1A-419B-9FAB-33B2FB32AD87}">
      <dgm:prSet phldrT="[Text]" custT="1"/>
      <dgm:spPr/>
      <dgm:t>
        <a:bodyPr/>
        <a:lstStyle/>
        <a:p>
          <a:r>
            <a:rPr lang="pt-BR" sz="1400" dirty="0"/>
            <a:t>Forçar as pessoas a se assumirem</a:t>
          </a:r>
          <a:endParaRPr lang="en-AU" sz="1400" dirty="0"/>
        </a:p>
      </dgm:t>
    </dgm:pt>
    <dgm:pt modelId="{50987225-83AC-4CD0-9262-6596260CDCC9}" type="parTrans" cxnId="{7D212C93-9D7A-4BD8-AFEB-A826DDCB87F0}">
      <dgm:prSet/>
      <dgm:spPr/>
      <dgm:t>
        <a:bodyPr/>
        <a:lstStyle/>
        <a:p>
          <a:endParaRPr lang="en-AU"/>
        </a:p>
      </dgm:t>
    </dgm:pt>
    <dgm:pt modelId="{8ACE9FD5-E46B-433C-A4FB-CD972C75E688}" type="sibTrans" cxnId="{7D212C93-9D7A-4BD8-AFEB-A826DDCB87F0}">
      <dgm:prSet/>
      <dgm:spPr/>
      <dgm:t>
        <a:bodyPr/>
        <a:lstStyle/>
        <a:p>
          <a:endParaRPr lang="en-AU"/>
        </a:p>
      </dgm:t>
    </dgm:pt>
    <dgm:pt modelId="{62BE098D-84C4-4768-9C8A-B7287A6C86E0}">
      <dgm:prSet phldrT="[Text]"/>
      <dgm:spPr/>
      <dgm:t>
        <a:bodyPr/>
        <a:lstStyle/>
        <a:p>
          <a:r>
            <a:rPr lang="pt-BR" dirty="0"/>
            <a:t>Criar uma cultura inclusiva para todas as pessoas LGBT, independentemente de serem ou não assumidos.</a:t>
          </a:r>
          <a:endParaRPr lang="en-AU" dirty="0"/>
        </a:p>
      </dgm:t>
    </dgm:pt>
    <dgm:pt modelId="{20F8E36D-17F6-4988-A8BF-3776E57CDCE3}" type="parTrans" cxnId="{3EFC009C-7636-4DBF-81FD-1176A79023EC}">
      <dgm:prSet/>
      <dgm:spPr/>
      <dgm:t>
        <a:bodyPr/>
        <a:lstStyle/>
        <a:p>
          <a:endParaRPr lang="en-AU"/>
        </a:p>
      </dgm:t>
    </dgm:pt>
    <dgm:pt modelId="{108CD04A-02BF-4DB5-8059-90412DD4E849}" type="sibTrans" cxnId="{3EFC009C-7636-4DBF-81FD-1176A79023EC}">
      <dgm:prSet/>
      <dgm:spPr/>
      <dgm:t>
        <a:bodyPr/>
        <a:lstStyle/>
        <a:p>
          <a:endParaRPr lang="en-AU"/>
        </a:p>
      </dgm:t>
    </dgm:pt>
    <dgm:pt modelId="{B632DC7B-4146-4826-89D4-EC1FEC5016C4}" type="pres">
      <dgm:prSet presAssocID="{F3B1AB37-7934-4E39-B0C0-32CAB6EB76B5}" presName="Name0" presStyleCnt="0">
        <dgm:presLayoutVars>
          <dgm:dir/>
          <dgm:animLvl val="lvl"/>
          <dgm:resizeHandles val="exact"/>
        </dgm:presLayoutVars>
      </dgm:prSet>
      <dgm:spPr/>
    </dgm:pt>
    <dgm:pt modelId="{1D3AF2F1-D38C-47A5-8F5E-F161F73B8358}" type="pres">
      <dgm:prSet presAssocID="{732AE66C-ABD0-4E44-A34A-D22A0160A186}" presName="boxAndChildren" presStyleCnt="0"/>
      <dgm:spPr/>
    </dgm:pt>
    <dgm:pt modelId="{AC7B6931-6024-4B2D-AB69-B0C73C79B2F0}" type="pres">
      <dgm:prSet presAssocID="{732AE66C-ABD0-4E44-A34A-D22A0160A186}" presName="parentTextBox" presStyleLbl="node1" presStyleIdx="0" presStyleCnt="2"/>
      <dgm:spPr/>
    </dgm:pt>
    <dgm:pt modelId="{8F340669-E080-4C42-A751-2FB79BA90057}" type="pres">
      <dgm:prSet presAssocID="{732AE66C-ABD0-4E44-A34A-D22A0160A186}" presName="entireBox" presStyleLbl="node1" presStyleIdx="0" presStyleCnt="2"/>
      <dgm:spPr/>
    </dgm:pt>
    <dgm:pt modelId="{D2D857B8-0950-4A84-B745-EB6841EB8C48}" type="pres">
      <dgm:prSet presAssocID="{732AE66C-ABD0-4E44-A34A-D22A0160A186}" presName="descendantBox" presStyleCnt="0"/>
      <dgm:spPr/>
    </dgm:pt>
    <dgm:pt modelId="{9176D0A7-0EA9-4137-9335-172A8794B1A1}" type="pres">
      <dgm:prSet presAssocID="{381081A1-82D9-405E-A2A2-7EB68F2EBFAA}" presName="childTextBox" presStyleLbl="fgAccFollowNode1" presStyleIdx="0" presStyleCnt="12">
        <dgm:presLayoutVars>
          <dgm:bulletEnabled val="1"/>
        </dgm:presLayoutVars>
      </dgm:prSet>
      <dgm:spPr/>
    </dgm:pt>
    <dgm:pt modelId="{7DE7FCE6-6FD3-4AEF-80D8-5FF84485768E}" type="pres">
      <dgm:prSet presAssocID="{12C51288-6C9D-44CF-BE13-AC306EC75881}" presName="childTextBox" presStyleLbl="fgAccFollowNode1" presStyleIdx="1" presStyleCnt="12">
        <dgm:presLayoutVars>
          <dgm:bulletEnabled val="1"/>
        </dgm:presLayoutVars>
      </dgm:prSet>
      <dgm:spPr/>
    </dgm:pt>
    <dgm:pt modelId="{1A1D5654-B6D6-44ED-919D-0F7FDE63C9F8}" type="pres">
      <dgm:prSet presAssocID="{AB6D9C71-306A-4246-AAFD-9A959CB11A70}" presName="childTextBox" presStyleLbl="fgAccFollowNode1" presStyleIdx="2" presStyleCnt="12">
        <dgm:presLayoutVars>
          <dgm:bulletEnabled val="1"/>
        </dgm:presLayoutVars>
      </dgm:prSet>
      <dgm:spPr/>
    </dgm:pt>
    <dgm:pt modelId="{EBB25190-452C-4CC4-8E61-0392506FE2A4}" type="pres">
      <dgm:prSet presAssocID="{8040A649-2618-417D-9ACB-B2A066974001}" presName="childTextBox" presStyleLbl="fgAccFollowNode1" presStyleIdx="3" presStyleCnt="12">
        <dgm:presLayoutVars>
          <dgm:bulletEnabled val="1"/>
        </dgm:presLayoutVars>
      </dgm:prSet>
      <dgm:spPr/>
    </dgm:pt>
    <dgm:pt modelId="{C22B3F2F-6C1B-4D19-9366-1201E74C8A14}" type="pres">
      <dgm:prSet presAssocID="{B766DAF7-DDCC-4F9A-AE19-B764637D1FF0}" presName="childTextBox" presStyleLbl="fgAccFollowNode1" presStyleIdx="4" presStyleCnt="12">
        <dgm:presLayoutVars>
          <dgm:bulletEnabled val="1"/>
        </dgm:presLayoutVars>
      </dgm:prSet>
      <dgm:spPr/>
    </dgm:pt>
    <dgm:pt modelId="{3A691B9B-6B70-4E7D-A5E8-4CBA37C0CACB}" type="pres">
      <dgm:prSet presAssocID="{486115FF-6E1A-419B-9FAB-33B2FB32AD87}" presName="childTextBox" presStyleLbl="fgAccFollowNode1" presStyleIdx="5" presStyleCnt="12">
        <dgm:presLayoutVars>
          <dgm:bulletEnabled val="1"/>
        </dgm:presLayoutVars>
      </dgm:prSet>
      <dgm:spPr/>
    </dgm:pt>
    <dgm:pt modelId="{6844E51B-00B9-425D-B5BD-E7923DAFD4BA}" type="pres">
      <dgm:prSet presAssocID="{37B7E0A1-B94B-40C9-822D-9B67B443CE10}" presName="sp" presStyleCnt="0"/>
      <dgm:spPr/>
    </dgm:pt>
    <dgm:pt modelId="{799BBECE-EDB5-4A8E-AEFD-39421CA3F86F}" type="pres">
      <dgm:prSet presAssocID="{9AA0A138-CA6A-4DE5-9A0E-07CBEA32F610}" presName="arrowAndChildren" presStyleCnt="0"/>
      <dgm:spPr/>
    </dgm:pt>
    <dgm:pt modelId="{6897E0D7-A61D-4D8B-93C8-3F2E093B615D}" type="pres">
      <dgm:prSet presAssocID="{9AA0A138-CA6A-4DE5-9A0E-07CBEA32F610}" presName="parentTextArrow" presStyleLbl="node1" presStyleIdx="0" presStyleCnt="2"/>
      <dgm:spPr/>
    </dgm:pt>
    <dgm:pt modelId="{C93F0223-F764-42E8-BB32-5FFD505D8154}" type="pres">
      <dgm:prSet presAssocID="{9AA0A138-CA6A-4DE5-9A0E-07CBEA32F610}" presName="arrow" presStyleLbl="node1" presStyleIdx="1" presStyleCnt="2"/>
      <dgm:spPr/>
    </dgm:pt>
    <dgm:pt modelId="{8F0B11BA-2E73-42E0-BBF6-D681B609563C}" type="pres">
      <dgm:prSet presAssocID="{9AA0A138-CA6A-4DE5-9A0E-07CBEA32F610}" presName="descendantArrow" presStyleCnt="0"/>
      <dgm:spPr/>
    </dgm:pt>
    <dgm:pt modelId="{255ECB9F-462C-41F0-854E-68839E652518}" type="pres">
      <dgm:prSet presAssocID="{309A2B10-10F4-4D4C-B166-4DECC9E3CFA4}" presName="childTextArrow" presStyleLbl="fgAccFollowNode1" presStyleIdx="6" presStyleCnt="12">
        <dgm:presLayoutVars>
          <dgm:bulletEnabled val="1"/>
        </dgm:presLayoutVars>
      </dgm:prSet>
      <dgm:spPr/>
    </dgm:pt>
    <dgm:pt modelId="{8992DF9A-A448-43F9-992A-77C2660C3FFF}" type="pres">
      <dgm:prSet presAssocID="{0E36818C-8269-4921-BA4D-35573D7B4040}" presName="childTextArrow" presStyleLbl="fgAccFollowNode1" presStyleIdx="7" presStyleCnt="12">
        <dgm:presLayoutVars>
          <dgm:bulletEnabled val="1"/>
        </dgm:presLayoutVars>
      </dgm:prSet>
      <dgm:spPr/>
    </dgm:pt>
    <dgm:pt modelId="{680BC368-62BA-4087-A2D5-C4B16CCA8857}" type="pres">
      <dgm:prSet presAssocID="{1229B4F7-4B00-4ADA-A76F-CF4B18A4D5A0}" presName="childTextArrow" presStyleLbl="fgAccFollowNode1" presStyleIdx="8" presStyleCnt="12">
        <dgm:presLayoutVars>
          <dgm:bulletEnabled val="1"/>
        </dgm:presLayoutVars>
      </dgm:prSet>
      <dgm:spPr/>
    </dgm:pt>
    <dgm:pt modelId="{C884D5EF-95DC-47BA-8C44-92EA661F9FBE}" type="pres">
      <dgm:prSet presAssocID="{576FB533-16A2-4EB1-A858-C825FF9BF1F4}" presName="childTextArrow" presStyleLbl="fgAccFollowNode1" presStyleIdx="9" presStyleCnt="12">
        <dgm:presLayoutVars>
          <dgm:bulletEnabled val="1"/>
        </dgm:presLayoutVars>
      </dgm:prSet>
      <dgm:spPr/>
    </dgm:pt>
    <dgm:pt modelId="{A59B82FF-61AA-48E5-A337-BB6B5D900BFA}" type="pres">
      <dgm:prSet presAssocID="{29BDAF5C-56B6-4233-8025-3209315FAD52}" presName="childTextArrow" presStyleLbl="fgAccFollowNode1" presStyleIdx="10" presStyleCnt="12">
        <dgm:presLayoutVars>
          <dgm:bulletEnabled val="1"/>
        </dgm:presLayoutVars>
      </dgm:prSet>
      <dgm:spPr/>
    </dgm:pt>
    <dgm:pt modelId="{CBE23323-99CC-48DC-9A25-D1E74E40B7B1}" type="pres">
      <dgm:prSet presAssocID="{62BE098D-84C4-4768-9C8A-B7287A6C86E0}" presName="childTextArrow" presStyleLbl="fgAccFollowNode1" presStyleIdx="11" presStyleCnt="12">
        <dgm:presLayoutVars>
          <dgm:bulletEnabled val="1"/>
        </dgm:presLayoutVars>
      </dgm:prSet>
      <dgm:spPr/>
    </dgm:pt>
  </dgm:ptLst>
  <dgm:cxnLst>
    <dgm:cxn modelId="{FE171807-0E91-4287-B9D9-00C29FAD9450}" srcId="{732AE66C-ABD0-4E44-A34A-D22A0160A186}" destId="{AB6D9C71-306A-4246-AAFD-9A959CB11A70}" srcOrd="2" destOrd="0" parTransId="{0E62CD91-A098-4452-BE58-CC5FF843DADB}" sibTransId="{BD472594-B3E0-4323-B29F-B64FEE1083E2}"/>
    <dgm:cxn modelId="{BE439B0E-A79D-45BA-AA31-8001512CCA43}" type="presOf" srcId="{0E36818C-8269-4921-BA4D-35573D7B4040}" destId="{8992DF9A-A448-43F9-992A-77C2660C3FFF}" srcOrd="0" destOrd="0" presId="urn:microsoft.com/office/officeart/2005/8/layout/process4"/>
    <dgm:cxn modelId="{DDA68F1A-A72E-4DA0-9606-2C0C5B318490}" type="presOf" srcId="{AB6D9C71-306A-4246-AAFD-9A959CB11A70}" destId="{1A1D5654-B6D6-44ED-919D-0F7FDE63C9F8}" srcOrd="0" destOrd="0" presId="urn:microsoft.com/office/officeart/2005/8/layout/process4"/>
    <dgm:cxn modelId="{0B440F1D-3657-4893-94F6-3ABC25B7F269}" type="presOf" srcId="{309A2B10-10F4-4D4C-B166-4DECC9E3CFA4}" destId="{255ECB9F-462C-41F0-854E-68839E652518}" srcOrd="0" destOrd="0" presId="urn:microsoft.com/office/officeart/2005/8/layout/process4"/>
    <dgm:cxn modelId="{182B9E20-BD2D-4756-9BFA-72A6C554CAB5}" srcId="{9AA0A138-CA6A-4DE5-9A0E-07CBEA32F610}" destId="{0E36818C-8269-4921-BA4D-35573D7B4040}" srcOrd="1" destOrd="0" parTransId="{F5C5DE81-DDCB-44A6-838B-DF26A1044B42}" sibTransId="{412FB7F1-5757-40BF-9E9A-F262B7B414B6}"/>
    <dgm:cxn modelId="{E7209A26-0E65-432C-AD0B-7FA18293A91F}" type="presOf" srcId="{576FB533-16A2-4EB1-A858-C825FF9BF1F4}" destId="{C884D5EF-95DC-47BA-8C44-92EA661F9FBE}" srcOrd="0" destOrd="0" presId="urn:microsoft.com/office/officeart/2005/8/layout/process4"/>
    <dgm:cxn modelId="{14E87D27-3BEE-46BD-8592-00C3F3A0CFF0}" type="presOf" srcId="{732AE66C-ABD0-4E44-A34A-D22A0160A186}" destId="{8F340669-E080-4C42-A751-2FB79BA90057}" srcOrd="1" destOrd="0" presId="urn:microsoft.com/office/officeart/2005/8/layout/process4"/>
    <dgm:cxn modelId="{7DA9EA34-96DD-46B1-BEC8-2293B8557F6D}" srcId="{732AE66C-ABD0-4E44-A34A-D22A0160A186}" destId="{381081A1-82D9-405E-A2A2-7EB68F2EBFAA}" srcOrd="0" destOrd="0" parTransId="{AD6CEEC9-2FF4-4DEA-9348-77E112A23303}" sibTransId="{946F829D-8EC9-410A-A71F-2076C624BD42}"/>
    <dgm:cxn modelId="{04B16240-ACE3-4B23-AA56-1CB7B79A31AD}" srcId="{F3B1AB37-7934-4E39-B0C0-32CAB6EB76B5}" destId="{732AE66C-ABD0-4E44-A34A-D22A0160A186}" srcOrd="1" destOrd="0" parTransId="{D7A92710-51BA-4539-A818-E9610657A34A}" sibTransId="{2423E115-B35D-4FDB-AFC0-0049037AA462}"/>
    <dgm:cxn modelId="{87C75344-697A-43E5-8260-630F172AEBB8}" type="presOf" srcId="{732AE66C-ABD0-4E44-A34A-D22A0160A186}" destId="{AC7B6931-6024-4B2D-AB69-B0C73C79B2F0}" srcOrd="0" destOrd="0" presId="urn:microsoft.com/office/officeart/2005/8/layout/process4"/>
    <dgm:cxn modelId="{03379B52-8DBB-4C3A-B216-8232F713FE4D}" srcId="{9AA0A138-CA6A-4DE5-9A0E-07CBEA32F610}" destId="{1229B4F7-4B00-4ADA-A76F-CF4B18A4D5A0}" srcOrd="2" destOrd="0" parTransId="{EF9922BD-670E-4C45-946A-E8C63493A050}" sibTransId="{69C59B6B-0C1B-4F52-A476-4325689872B1}"/>
    <dgm:cxn modelId="{F08B4657-3E64-404F-B36A-951D0F53304D}" type="presOf" srcId="{1229B4F7-4B00-4ADA-A76F-CF4B18A4D5A0}" destId="{680BC368-62BA-4087-A2D5-C4B16CCA8857}" srcOrd="0" destOrd="0" presId="urn:microsoft.com/office/officeart/2005/8/layout/process4"/>
    <dgm:cxn modelId="{D2703968-6A75-4E2A-9C31-7A9E3FF78AD1}" type="presOf" srcId="{9AA0A138-CA6A-4DE5-9A0E-07CBEA32F610}" destId="{C93F0223-F764-42E8-BB32-5FFD505D8154}" srcOrd="1" destOrd="0" presId="urn:microsoft.com/office/officeart/2005/8/layout/process4"/>
    <dgm:cxn modelId="{D1D30D6A-8DC3-4674-9F5B-4934628F1991}" type="presOf" srcId="{29BDAF5C-56B6-4233-8025-3209315FAD52}" destId="{A59B82FF-61AA-48E5-A337-BB6B5D900BFA}" srcOrd="0" destOrd="0" presId="urn:microsoft.com/office/officeart/2005/8/layout/process4"/>
    <dgm:cxn modelId="{A247AD75-2578-4EB8-A7F0-315CDAA4EB95}" srcId="{9AA0A138-CA6A-4DE5-9A0E-07CBEA32F610}" destId="{309A2B10-10F4-4D4C-B166-4DECC9E3CFA4}" srcOrd="0" destOrd="0" parTransId="{4C49B839-BB84-4BC8-9939-D98E746C3F23}" sibTransId="{74F1DAA1-F2BC-432A-AF5F-D7C2DE3D5735}"/>
    <dgm:cxn modelId="{EF26D575-0B2B-4C9C-9D64-D506F62DE6FC}" type="presOf" srcId="{12C51288-6C9D-44CF-BE13-AC306EC75881}" destId="{7DE7FCE6-6FD3-4AEF-80D8-5FF84485768E}" srcOrd="0" destOrd="0" presId="urn:microsoft.com/office/officeart/2005/8/layout/process4"/>
    <dgm:cxn modelId="{248BB979-7A61-4B58-A58A-E248761BFF10}" type="presOf" srcId="{8040A649-2618-417D-9ACB-B2A066974001}" destId="{EBB25190-452C-4CC4-8E61-0392506FE2A4}" srcOrd="0" destOrd="0" presId="urn:microsoft.com/office/officeart/2005/8/layout/process4"/>
    <dgm:cxn modelId="{635C3F82-6770-40BA-8F34-3FB77ED4FA23}" srcId="{9AA0A138-CA6A-4DE5-9A0E-07CBEA32F610}" destId="{576FB533-16A2-4EB1-A858-C825FF9BF1F4}" srcOrd="3" destOrd="0" parTransId="{0E185C80-B185-4AE4-B950-BC46CB0E9B8C}" sibTransId="{EB8C8507-4C87-412A-A525-71A841FBE276}"/>
    <dgm:cxn modelId="{3BB26A8C-D234-43E6-ABB9-ABEBEA06FA7C}" type="presOf" srcId="{B766DAF7-DDCC-4F9A-AE19-B764637D1FF0}" destId="{C22B3F2F-6C1B-4D19-9366-1201E74C8A14}" srcOrd="0" destOrd="0" presId="urn:microsoft.com/office/officeart/2005/8/layout/process4"/>
    <dgm:cxn modelId="{7D212C93-9D7A-4BD8-AFEB-A826DDCB87F0}" srcId="{732AE66C-ABD0-4E44-A34A-D22A0160A186}" destId="{486115FF-6E1A-419B-9FAB-33B2FB32AD87}" srcOrd="5" destOrd="0" parTransId="{50987225-83AC-4CD0-9262-6596260CDCC9}" sibTransId="{8ACE9FD5-E46B-433C-A4FB-CD972C75E688}"/>
    <dgm:cxn modelId="{7070FB93-35D3-4412-9A6A-BDD50E65943A}" type="presOf" srcId="{486115FF-6E1A-419B-9FAB-33B2FB32AD87}" destId="{3A691B9B-6B70-4E7D-A5E8-4CBA37C0CACB}" srcOrd="0" destOrd="0" presId="urn:microsoft.com/office/officeart/2005/8/layout/process4"/>
    <dgm:cxn modelId="{3253E798-74A2-45CB-B1A5-B8F7BF3C5CC9}" srcId="{9AA0A138-CA6A-4DE5-9A0E-07CBEA32F610}" destId="{29BDAF5C-56B6-4233-8025-3209315FAD52}" srcOrd="4" destOrd="0" parTransId="{63618F7A-9D60-4AFE-85C6-D7652DAFB7C0}" sibTransId="{4113E864-A8B5-4C48-8E03-7AC99771036F}"/>
    <dgm:cxn modelId="{3EFC009C-7636-4DBF-81FD-1176A79023EC}" srcId="{9AA0A138-CA6A-4DE5-9A0E-07CBEA32F610}" destId="{62BE098D-84C4-4768-9C8A-B7287A6C86E0}" srcOrd="5" destOrd="0" parTransId="{20F8E36D-17F6-4988-A8BF-3776E57CDCE3}" sibTransId="{108CD04A-02BF-4DB5-8059-90412DD4E849}"/>
    <dgm:cxn modelId="{BAFCD29C-DCE4-4F39-8362-1A5AE20ED6E2}" srcId="{732AE66C-ABD0-4E44-A34A-D22A0160A186}" destId="{12C51288-6C9D-44CF-BE13-AC306EC75881}" srcOrd="1" destOrd="0" parTransId="{C6329FAA-362F-47A6-A732-D76ED2639FEE}" sibTransId="{964596DC-43A3-420D-948B-BEAD3587A0A5}"/>
    <dgm:cxn modelId="{C0C6FBA0-56F9-44BA-8CDB-56A4AA8D66D4}" type="presOf" srcId="{62BE098D-84C4-4768-9C8A-B7287A6C86E0}" destId="{CBE23323-99CC-48DC-9A25-D1E74E40B7B1}" srcOrd="0" destOrd="0" presId="urn:microsoft.com/office/officeart/2005/8/layout/process4"/>
    <dgm:cxn modelId="{C24B8CA7-1788-431F-AD04-86DC0D63E2A4}" srcId="{732AE66C-ABD0-4E44-A34A-D22A0160A186}" destId="{B766DAF7-DDCC-4F9A-AE19-B764637D1FF0}" srcOrd="4" destOrd="0" parTransId="{F1AF4217-C859-4FAF-885B-ABD8C78F1DE7}" sibTransId="{4BCADDDF-68AC-4338-865A-540D35F137AD}"/>
    <dgm:cxn modelId="{BA11F9A9-E6CC-4843-B14E-91C548CA9F48}" type="presOf" srcId="{381081A1-82D9-405E-A2A2-7EB68F2EBFAA}" destId="{9176D0A7-0EA9-4137-9335-172A8794B1A1}" srcOrd="0" destOrd="0" presId="urn:microsoft.com/office/officeart/2005/8/layout/process4"/>
    <dgm:cxn modelId="{EC2A07E6-B66D-41F3-8533-B85CD90ECE20}" srcId="{732AE66C-ABD0-4E44-A34A-D22A0160A186}" destId="{8040A649-2618-417D-9ACB-B2A066974001}" srcOrd="3" destOrd="0" parTransId="{E26EAFA6-1DA2-4043-A217-A05335A085A8}" sibTransId="{02FFECFC-2836-4D1D-AA13-0153A286B696}"/>
    <dgm:cxn modelId="{3786E3EF-976F-4BEF-929C-1949E739E083}" type="presOf" srcId="{F3B1AB37-7934-4E39-B0C0-32CAB6EB76B5}" destId="{B632DC7B-4146-4826-89D4-EC1FEC5016C4}" srcOrd="0" destOrd="0" presId="urn:microsoft.com/office/officeart/2005/8/layout/process4"/>
    <dgm:cxn modelId="{862326F5-8FBE-41D0-91A2-90DEC6C294CD}" srcId="{F3B1AB37-7934-4E39-B0C0-32CAB6EB76B5}" destId="{9AA0A138-CA6A-4DE5-9A0E-07CBEA32F610}" srcOrd="0" destOrd="0" parTransId="{4B5BF889-695E-481A-99EF-D6818F86040E}" sibTransId="{37B7E0A1-B94B-40C9-822D-9B67B443CE10}"/>
    <dgm:cxn modelId="{434189F5-A85D-4AAC-9529-DEB26BFAC1E9}" type="presOf" srcId="{9AA0A138-CA6A-4DE5-9A0E-07CBEA32F610}" destId="{6897E0D7-A61D-4D8B-93C8-3F2E093B615D}" srcOrd="0" destOrd="0" presId="urn:microsoft.com/office/officeart/2005/8/layout/process4"/>
    <dgm:cxn modelId="{71ECB4EA-AA45-41FB-AD9E-BDB639F91FEB}" type="presParOf" srcId="{B632DC7B-4146-4826-89D4-EC1FEC5016C4}" destId="{1D3AF2F1-D38C-47A5-8F5E-F161F73B8358}" srcOrd="0" destOrd="0" presId="urn:microsoft.com/office/officeart/2005/8/layout/process4"/>
    <dgm:cxn modelId="{85E920F4-FB45-4166-8504-6B95AB28ED6E}" type="presParOf" srcId="{1D3AF2F1-D38C-47A5-8F5E-F161F73B8358}" destId="{AC7B6931-6024-4B2D-AB69-B0C73C79B2F0}" srcOrd="0" destOrd="0" presId="urn:microsoft.com/office/officeart/2005/8/layout/process4"/>
    <dgm:cxn modelId="{290C5E01-A634-426F-AA5F-2AA28F47B62C}" type="presParOf" srcId="{1D3AF2F1-D38C-47A5-8F5E-F161F73B8358}" destId="{8F340669-E080-4C42-A751-2FB79BA90057}" srcOrd="1" destOrd="0" presId="urn:microsoft.com/office/officeart/2005/8/layout/process4"/>
    <dgm:cxn modelId="{10709327-0E6C-4256-8D0D-F60F765C9A86}" type="presParOf" srcId="{1D3AF2F1-D38C-47A5-8F5E-F161F73B8358}" destId="{D2D857B8-0950-4A84-B745-EB6841EB8C48}" srcOrd="2" destOrd="0" presId="urn:microsoft.com/office/officeart/2005/8/layout/process4"/>
    <dgm:cxn modelId="{181581C5-B7A5-4466-87D2-9A3ADEF8EA69}" type="presParOf" srcId="{D2D857B8-0950-4A84-B745-EB6841EB8C48}" destId="{9176D0A7-0EA9-4137-9335-172A8794B1A1}" srcOrd="0" destOrd="0" presId="urn:microsoft.com/office/officeart/2005/8/layout/process4"/>
    <dgm:cxn modelId="{5A4E3869-852B-4C99-83C8-6A56CEE8D8DC}" type="presParOf" srcId="{D2D857B8-0950-4A84-B745-EB6841EB8C48}" destId="{7DE7FCE6-6FD3-4AEF-80D8-5FF84485768E}" srcOrd="1" destOrd="0" presId="urn:microsoft.com/office/officeart/2005/8/layout/process4"/>
    <dgm:cxn modelId="{12D39E86-2A43-4AFF-B132-6FBC18D33C4C}" type="presParOf" srcId="{D2D857B8-0950-4A84-B745-EB6841EB8C48}" destId="{1A1D5654-B6D6-44ED-919D-0F7FDE63C9F8}" srcOrd="2" destOrd="0" presId="urn:microsoft.com/office/officeart/2005/8/layout/process4"/>
    <dgm:cxn modelId="{1699BA7D-6BC7-4E36-81A8-4E0190DD8CA9}" type="presParOf" srcId="{D2D857B8-0950-4A84-B745-EB6841EB8C48}" destId="{EBB25190-452C-4CC4-8E61-0392506FE2A4}" srcOrd="3" destOrd="0" presId="urn:microsoft.com/office/officeart/2005/8/layout/process4"/>
    <dgm:cxn modelId="{B008CD1C-DB76-4AC8-BA79-3560C7D379D7}" type="presParOf" srcId="{D2D857B8-0950-4A84-B745-EB6841EB8C48}" destId="{C22B3F2F-6C1B-4D19-9366-1201E74C8A14}" srcOrd="4" destOrd="0" presId="urn:microsoft.com/office/officeart/2005/8/layout/process4"/>
    <dgm:cxn modelId="{A87D3731-5DB0-4D5F-AF43-B36791CC5FD1}" type="presParOf" srcId="{D2D857B8-0950-4A84-B745-EB6841EB8C48}" destId="{3A691B9B-6B70-4E7D-A5E8-4CBA37C0CACB}" srcOrd="5" destOrd="0" presId="urn:microsoft.com/office/officeart/2005/8/layout/process4"/>
    <dgm:cxn modelId="{705A12F7-88DB-4575-9938-C48B1029F2FA}" type="presParOf" srcId="{B632DC7B-4146-4826-89D4-EC1FEC5016C4}" destId="{6844E51B-00B9-425D-B5BD-E7923DAFD4BA}" srcOrd="1" destOrd="0" presId="urn:microsoft.com/office/officeart/2005/8/layout/process4"/>
    <dgm:cxn modelId="{C0E9570B-69F7-4FA3-A228-1D00816A4883}" type="presParOf" srcId="{B632DC7B-4146-4826-89D4-EC1FEC5016C4}" destId="{799BBECE-EDB5-4A8E-AEFD-39421CA3F86F}" srcOrd="2" destOrd="0" presId="urn:microsoft.com/office/officeart/2005/8/layout/process4"/>
    <dgm:cxn modelId="{2C417191-2CAA-4B65-9A6A-7B32DF7CFA5C}" type="presParOf" srcId="{799BBECE-EDB5-4A8E-AEFD-39421CA3F86F}" destId="{6897E0D7-A61D-4D8B-93C8-3F2E093B615D}" srcOrd="0" destOrd="0" presId="urn:microsoft.com/office/officeart/2005/8/layout/process4"/>
    <dgm:cxn modelId="{B2DB34D2-303B-4C0E-BBCB-607D176BE6E8}" type="presParOf" srcId="{799BBECE-EDB5-4A8E-AEFD-39421CA3F86F}" destId="{C93F0223-F764-42E8-BB32-5FFD505D8154}" srcOrd="1" destOrd="0" presId="urn:microsoft.com/office/officeart/2005/8/layout/process4"/>
    <dgm:cxn modelId="{C7A033EB-D36A-4662-BE77-F7ED799918B7}" type="presParOf" srcId="{799BBECE-EDB5-4A8E-AEFD-39421CA3F86F}" destId="{8F0B11BA-2E73-42E0-BBF6-D681B609563C}" srcOrd="2" destOrd="0" presId="urn:microsoft.com/office/officeart/2005/8/layout/process4"/>
    <dgm:cxn modelId="{388810A7-BD1B-48C6-B551-27FF3F8FE692}" type="presParOf" srcId="{8F0B11BA-2E73-42E0-BBF6-D681B609563C}" destId="{255ECB9F-462C-41F0-854E-68839E652518}" srcOrd="0" destOrd="0" presId="urn:microsoft.com/office/officeart/2005/8/layout/process4"/>
    <dgm:cxn modelId="{36C864F5-0B87-4F46-9AF4-13C610A74629}" type="presParOf" srcId="{8F0B11BA-2E73-42E0-BBF6-D681B609563C}" destId="{8992DF9A-A448-43F9-992A-77C2660C3FFF}" srcOrd="1" destOrd="0" presId="urn:microsoft.com/office/officeart/2005/8/layout/process4"/>
    <dgm:cxn modelId="{E22A874C-B32E-4944-A9D1-01A0BBEAE761}" type="presParOf" srcId="{8F0B11BA-2E73-42E0-BBF6-D681B609563C}" destId="{680BC368-62BA-4087-A2D5-C4B16CCA8857}" srcOrd="2" destOrd="0" presId="urn:microsoft.com/office/officeart/2005/8/layout/process4"/>
    <dgm:cxn modelId="{B6192F47-3CC1-4E07-A16E-A935736DDC3D}" type="presParOf" srcId="{8F0B11BA-2E73-42E0-BBF6-D681B609563C}" destId="{C884D5EF-95DC-47BA-8C44-92EA661F9FBE}" srcOrd="3" destOrd="0" presId="urn:microsoft.com/office/officeart/2005/8/layout/process4"/>
    <dgm:cxn modelId="{5F5927BD-CC85-4B48-8D95-7F1C4FC3883A}" type="presParOf" srcId="{8F0B11BA-2E73-42E0-BBF6-D681B609563C}" destId="{A59B82FF-61AA-48E5-A337-BB6B5D900BFA}" srcOrd="4" destOrd="0" presId="urn:microsoft.com/office/officeart/2005/8/layout/process4"/>
    <dgm:cxn modelId="{3912DE3D-6D46-4B5B-A73D-FCCD6A81E3B7}" type="presParOf" srcId="{8F0B11BA-2E73-42E0-BBF6-D681B609563C}" destId="{CBE23323-99CC-48DC-9A25-D1E74E40B7B1}" srcOrd="5"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D937A-2CDC-483C-9CFF-C7865FB86694}" type="doc">
      <dgm:prSet loTypeId="urn:microsoft.com/office/officeart/2008/layout/VerticalCurvedList" loCatId="list" qsTypeId="urn:microsoft.com/office/officeart/2005/8/quickstyle/simple1" qsCatId="simple" csTypeId="urn:microsoft.com/office/officeart/2005/8/colors/accent3_3" csCatId="accent3" phldr="1"/>
      <dgm:spPr/>
      <dgm:t>
        <a:bodyPr/>
        <a:lstStyle/>
        <a:p>
          <a:endParaRPr lang="en-AU"/>
        </a:p>
      </dgm:t>
    </dgm:pt>
    <dgm:pt modelId="{B65042E8-1666-4E56-8B2F-C7A135D19571}">
      <dgm:prSet phldrT="[Text]"/>
      <dgm:spPr/>
      <dgm:t>
        <a:bodyPr/>
        <a:lstStyle/>
        <a:p>
          <a:r>
            <a:rPr lang="pt-BR" dirty="0"/>
            <a:t>Não temos nenhum problema aqui - sem queixas</a:t>
          </a:r>
          <a:endParaRPr lang="en-AU" dirty="0"/>
        </a:p>
      </dgm:t>
    </dgm:pt>
    <dgm:pt modelId="{72D61EAF-8B46-46CA-B7E0-9ED8D996DDD7}" type="parTrans" cxnId="{440276C8-1C93-450C-85EC-0E6EEC15ECD5}">
      <dgm:prSet/>
      <dgm:spPr/>
      <dgm:t>
        <a:bodyPr/>
        <a:lstStyle/>
        <a:p>
          <a:endParaRPr lang="en-AU">
            <a:solidFill>
              <a:schemeClr val="tx1"/>
            </a:solidFill>
          </a:endParaRPr>
        </a:p>
      </dgm:t>
    </dgm:pt>
    <dgm:pt modelId="{AFB18C4D-6511-4524-A025-D5EC5F45887C}" type="sibTrans" cxnId="{440276C8-1C93-450C-85EC-0E6EEC15ECD5}">
      <dgm:prSet/>
      <dgm:spPr/>
      <dgm:t>
        <a:bodyPr/>
        <a:lstStyle/>
        <a:p>
          <a:endParaRPr lang="en-AU">
            <a:solidFill>
              <a:schemeClr val="tx1"/>
            </a:solidFill>
          </a:endParaRPr>
        </a:p>
      </dgm:t>
    </dgm:pt>
    <dgm:pt modelId="{427FAD8A-8DA4-49CA-8166-2A6081737B9A}">
      <dgm:prSet phldrT="[Text]"/>
      <dgm:spPr/>
      <dgm:t>
        <a:bodyPr/>
        <a:lstStyle/>
        <a:p>
          <a:r>
            <a:rPr lang="pt-BR" dirty="0"/>
            <a:t>Não recebemos nenhuma reclamação</a:t>
          </a:r>
          <a:endParaRPr lang="en-AU" dirty="0"/>
        </a:p>
      </dgm:t>
    </dgm:pt>
    <dgm:pt modelId="{98F66F79-0CBD-4081-A661-041EBE6D173A}" type="parTrans" cxnId="{E88B19BC-63DA-496B-A895-1A9BF44B3A45}">
      <dgm:prSet/>
      <dgm:spPr/>
      <dgm:t>
        <a:bodyPr/>
        <a:lstStyle/>
        <a:p>
          <a:endParaRPr lang="en-AU">
            <a:solidFill>
              <a:schemeClr val="tx1"/>
            </a:solidFill>
          </a:endParaRPr>
        </a:p>
      </dgm:t>
    </dgm:pt>
    <dgm:pt modelId="{580BCFA4-73AB-4564-A1E6-686051E51641}" type="sibTrans" cxnId="{E88B19BC-63DA-496B-A895-1A9BF44B3A45}">
      <dgm:prSet/>
      <dgm:spPr/>
      <dgm:t>
        <a:bodyPr/>
        <a:lstStyle/>
        <a:p>
          <a:endParaRPr lang="en-AU">
            <a:solidFill>
              <a:schemeClr val="tx1"/>
            </a:solidFill>
          </a:endParaRPr>
        </a:p>
      </dgm:t>
    </dgm:pt>
    <dgm:pt modelId="{6B17F1E8-C14C-4E68-A4B1-60A90034819F}">
      <dgm:prSet phldrT="[Text]"/>
      <dgm:spPr/>
      <dgm:t>
        <a:bodyPr/>
        <a:lstStyle/>
        <a:p>
          <a:r>
            <a:rPr lang="pt-BR" dirty="0"/>
            <a:t>Não temos pessoas LGBT suficientes em nossa comunidade</a:t>
          </a:r>
          <a:endParaRPr lang="en-AU" dirty="0"/>
        </a:p>
      </dgm:t>
    </dgm:pt>
    <dgm:pt modelId="{60FEA4DE-DDDA-4BD5-942D-C5C3F2CCA57D}" type="parTrans" cxnId="{7E90106E-B9F1-4F2D-B55A-6C2528B014CA}">
      <dgm:prSet/>
      <dgm:spPr/>
      <dgm:t>
        <a:bodyPr/>
        <a:lstStyle/>
        <a:p>
          <a:endParaRPr lang="en-AU">
            <a:solidFill>
              <a:schemeClr val="tx1"/>
            </a:solidFill>
          </a:endParaRPr>
        </a:p>
      </dgm:t>
    </dgm:pt>
    <dgm:pt modelId="{E8EFD10C-EE8F-4420-9167-976FAF552127}" type="sibTrans" cxnId="{7E90106E-B9F1-4F2D-B55A-6C2528B014CA}">
      <dgm:prSet/>
      <dgm:spPr/>
      <dgm:t>
        <a:bodyPr/>
        <a:lstStyle/>
        <a:p>
          <a:endParaRPr lang="en-AU">
            <a:solidFill>
              <a:schemeClr val="tx1"/>
            </a:solidFill>
          </a:endParaRPr>
        </a:p>
      </dgm:t>
    </dgm:pt>
    <dgm:pt modelId="{06E241B9-FEB4-45A9-AEE1-C41EEC47A14E}">
      <dgm:prSet/>
      <dgm:spPr/>
      <dgm:t>
        <a:bodyPr/>
        <a:lstStyle/>
        <a:p>
          <a:r>
            <a:rPr lang="pt-BR" dirty="0"/>
            <a:t>Estamos elevando um grupo acima dos outros</a:t>
          </a:r>
          <a:endParaRPr lang="en-AU" dirty="0"/>
        </a:p>
      </dgm:t>
    </dgm:pt>
    <dgm:pt modelId="{0BDDC85F-48BA-4786-A6AD-491EE5AC42B7}" type="parTrans" cxnId="{B4E67B32-071F-4E01-8A59-1DA81FF0E0ED}">
      <dgm:prSet/>
      <dgm:spPr/>
      <dgm:t>
        <a:bodyPr/>
        <a:lstStyle/>
        <a:p>
          <a:endParaRPr lang="en-AU">
            <a:solidFill>
              <a:schemeClr val="tx1"/>
            </a:solidFill>
          </a:endParaRPr>
        </a:p>
      </dgm:t>
    </dgm:pt>
    <dgm:pt modelId="{3C224EA6-7E34-4AC5-B036-216861F5259D}" type="sibTrans" cxnId="{B4E67B32-071F-4E01-8A59-1DA81FF0E0ED}">
      <dgm:prSet/>
      <dgm:spPr/>
      <dgm:t>
        <a:bodyPr/>
        <a:lstStyle/>
        <a:p>
          <a:endParaRPr lang="en-AU">
            <a:solidFill>
              <a:schemeClr val="tx1"/>
            </a:solidFill>
          </a:endParaRPr>
        </a:p>
      </dgm:t>
    </dgm:pt>
    <dgm:pt modelId="{EEFBA38D-24AA-477B-86A1-848C59045063}">
      <dgm:prSet/>
      <dgm:spPr/>
      <dgm:t>
        <a:bodyPr/>
        <a:lstStyle/>
        <a:p>
          <a:r>
            <a:rPr lang="pt-BR" dirty="0"/>
            <a:t>O politicamente correto enlouqueceu</a:t>
          </a:r>
          <a:endParaRPr lang="en-AU" dirty="0"/>
        </a:p>
      </dgm:t>
    </dgm:pt>
    <dgm:pt modelId="{F1012715-163F-40E1-ADAD-EAAB0D99D0AD}" type="parTrans" cxnId="{463FBFB8-59E6-486E-A638-F21A849454F7}">
      <dgm:prSet/>
      <dgm:spPr/>
      <dgm:t>
        <a:bodyPr/>
        <a:lstStyle/>
        <a:p>
          <a:endParaRPr lang="en-AU">
            <a:solidFill>
              <a:schemeClr val="tx1"/>
            </a:solidFill>
          </a:endParaRPr>
        </a:p>
      </dgm:t>
    </dgm:pt>
    <dgm:pt modelId="{87B694AE-D1A1-490B-80CB-B8C9B49D8F0D}" type="sibTrans" cxnId="{463FBFB8-59E6-486E-A638-F21A849454F7}">
      <dgm:prSet/>
      <dgm:spPr/>
      <dgm:t>
        <a:bodyPr/>
        <a:lstStyle/>
        <a:p>
          <a:endParaRPr lang="en-AU">
            <a:solidFill>
              <a:schemeClr val="tx1"/>
            </a:solidFill>
          </a:endParaRPr>
        </a:p>
      </dgm:t>
    </dgm:pt>
    <dgm:pt modelId="{0CD0D040-7111-4415-9309-78A227EFBE7C}">
      <dgm:prSet/>
      <dgm:spPr/>
      <dgm:t>
        <a:bodyPr/>
        <a:lstStyle/>
        <a:p>
          <a:r>
            <a:rPr lang="pt-BR" dirty="0"/>
            <a:t>É realmente necessário?</a:t>
          </a:r>
          <a:endParaRPr lang="en-AU" dirty="0"/>
        </a:p>
      </dgm:t>
    </dgm:pt>
    <dgm:pt modelId="{9C430AC8-6D47-4AFA-A617-32AB725B9145}" type="parTrans" cxnId="{26A163F0-4994-4685-B4BE-CA16761E93D1}">
      <dgm:prSet/>
      <dgm:spPr/>
      <dgm:t>
        <a:bodyPr/>
        <a:lstStyle/>
        <a:p>
          <a:endParaRPr lang="en-AU">
            <a:solidFill>
              <a:schemeClr val="tx1"/>
            </a:solidFill>
          </a:endParaRPr>
        </a:p>
      </dgm:t>
    </dgm:pt>
    <dgm:pt modelId="{55171921-2F62-4BFA-9050-C26771A36D5A}" type="sibTrans" cxnId="{26A163F0-4994-4685-B4BE-CA16761E93D1}">
      <dgm:prSet/>
      <dgm:spPr/>
      <dgm:t>
        <a:bodyPr/>
        <a:lstStyle/>
        <a:p>
          <a:endParaRPr lang="en-AU">
            <a:solidFill>
              <a:schemeClr val="tx1"/>
            </a:solidFill>
          </a:endParaRPr>
        </a:p>
      </dgm:t>
    </dgm:pt>
    <dgm:pt modelId="{61790B62-F17F-47E7-B3C0-F48886A89345}">
      <dgm:prSet phldrT="[Text]"/>
      <dgm:spPr/>
      <dgm:t>
        <a:bodyPr/>
        <a:lstStyle/>
        <a:p>
          <a:r>
            <a:rPr lang="pt-BR" dirty="0"/>
            <a:t>Orientação sexual - não é um problema público</a:t>
          </a:r>
          <a:endParaRPr lang="en-AU" dirty="0"/>
        </a:p>
      </dgm:t>
    </dgm:pt>
    <dgm:pt modelId="{56847D35-EE79-411E-A08D-8245A9C0A124}" type="parTrans" cxnId="{44E858CA-2D7D-4049-BAE5-41E237A4EAF7}">
      <dgm:prSet/>
      <dgm:spPr/>
      <dgm:t>
        <a:bodyPr/>
        <a:lstStyle/>
        <a:p>
          <a:endParaRPr lang="en-AU"/>
        </a:p>
      </dgm:t>
    </dgm:pt>
    <dgm:pt modelId="{1D667FF6-F06A-41A7-8978-6D8D350361AE}" type="sibTrans" cxnId="{44E858CA-2D7D-4049-BAE5-41E237A4EAF7}">
      <dgm:prSet/>
      <dgm:spPr/>
      <dgm:t>
        <a:bodyPr/>
        <a:lstStyle/>
        <a:p>
          <a:endParaRPr lang="en-AU"/>
        </a:p>
      </dgm:t>
    </dgm:pt>
    <dgm:pt modelId="{4B3FC514-B726-4056-81CA-65421CB0160C}" type="pres">
      <dgm:prSet presAssocID="{986D937A-2CDC-483C-9CFF-C7865FB86694}" presName="Name0" presStyleCnt="0">
        <dgm:presLayoutVars>
          <dgm:chMax val="7"/>
          <dgm:chPref val="7"/>
          <dgm:dir/>
        </dgm:presLayoutVars>
      </dgm:prSet>
      <dgm:spPr/>
    </dgm:pt>
    <dgm:pt modelId="{2543B195-439B-4219-AADA-2EE6C10E7736}" type="pres">
      <dgm:prSet presAssocID="{986D937A-2CDC-483C-9CFF-C7865FB86694}" presName="Name1" presStyleCnt="0"/>
      <dgm:spPr/>
    </dgm:pt>
    <dgm:pt modelId="{DBCD1CCE-7053-47A0-B7E2-C02C91872CF9}" type="pres">
      <dgm:prSet presAssocID="{986D937A-2CDC-483C-9CFF-C7865FB86694}" presName="cycle" presStyleCnt="0"/>
      <dgm:spPr/>
    </dgm:pt>
    <dgm:pt modelId="{400FA3AF-64F7-4275-BF1C-99CD842CC5BC}" type="pres">
      <dgm:prSet presAssocID="{986D937A-2CDC-483C-9CFF-C7865FB86694}" presName="srcNode" presStyleLbl="node1" presStyleIdx="0" presStyleCnt="7"/>
      <dgm:spPr/>
    </dgm:pt>
    <dgm:pt modelId="{A8B6C1B2-60A0-437C-9E98-95B24F76ADF5}" type="pres">
      <dgm:prSet presAssocID="{986D937A-2CDC-483C-9CFF-C7865FB86694}" presName="conn" presStyleLbl="parChTrans1D2" presStyleIdx="0" presStyleCnt="1"/>
      <dgm:spPr/>
    </dgm:pt>
    <dgm:pt modelId="{965B6055-7F67-4561-A54C-1F5F2724EA94}" type="pres">
      <dgm:prSet presAssocID="{986D937A-2CDC-483C-9CFF-C7865FB86694}" presName="extraNode" presStyleLbl="node1" presStyleIdx="0" presStyleCnt="7"/>
      <dgm:spPr/>
    </dgm:pt>
    <dgm:pt modelId="{1D03DFD2-421B-43E2-849C-65C85219C532}" type="pres">
      <dgm:prSet presAssocID="{986D937A-2CDC-483C-9CFF-C7865FB86694}" presName="dstNode" presStyleLbl="node1" presStyleIdx="0" presStyleCnt="7"/>
      <dgm:spPr/>
    </dgm:pt>
    <dgm:pt modelId="{3A4014BC-D80C-49BC-907D-DFC27C4840C8}" type="pres">
      <dgm:prSet presAssocID="{B65042E8-1666-4E56-8B2F-C7A135D19571}" presName="text_1" presStyleLbl="node1" presStyleIdx="0" presStyleCnt="7">
        <dgm:presLayoutVars>
          <dgm:bulletEnabled val="1"/>
        </dgm:presLayoutVars>
      </dgm:prSet>
      <dgm:spPr/>
    </dgm:pt>
    <dgm:pt modelId="{E7A95A7D-AFE5-44D3-AB3F-2487B1DF77CC}" type="pres">
      <dgm:prSet presAssocID="{B65042E8-1666-4E56-8B2F-C7A135D19571}" presName="accent_1" presStyleCnt="0"/>
      <dgm:spPr/>
    </dgm:pt>
    <dgm:pt modelId="{2300CD66-D5F7-4A57-8491-655387CC311F}" type="pres">
      <dgm:prSet presAssocID="{B65042E8-1666-4E56-8B2F-C7A135D19571}" presName="accentRepeatNode" presStyleLbl="solidFgAcc1" presStyleIdx="0" presStyleCnt="7"/>
      <dgm:spPr/>
    </dgm:pt>
    <dgm:pt modelId="{E0395123-D9A9-47B3-9318-8CF5BCAFAA87}" type="pres">
      <dgm:prSet presAssocID="{61790B62-F17F-47E7-B3C0-F48886A89345}" presName="text_2" presStyleLbl="node1" presStyleIdx="1" presStyleCnt="7">
        <dgm:presLayoutVars>
          <dgm:bulletEnabled val="1"/>
        </dgm:presLayoutVars>
      </dgm:prSet>
      <dgm:spPr/>
    </dgm:pt>
    <dgm:pt modelId="{EA72B661-49E7-40E8-A79A-154D8584F195}" type="pres">
      <dgm:prSet presAssocID="{61790B62-F17F-47E7-B3C0-F48886A89345}" presName="accent_2" presStyleCnt="0"/>
      <dgm:spPr/>
    </dgm:pt>
    <dgm:pt modelId="{A9736E3C-F720-45A9-B45D-63FEEF3F316B}" type="pres">
      <dgm:prSet presAssocID="{61790B62-F17F-47E7-B3C0-F48886A89345}" presName="accentRepeatNode" presStyleLbl="solidFgAcc1" presStyleIdx="1" presStyleCnt="7"/>
      <dgm:spPr/>
    </dgm:pt>
    <dgm:pt modelId="{48E83B0B-A23D-46F3-987E-EBD8DB8C1B17}" type="pres">
      <dgm:prSet presAssocID="{427FAD8A-8DA4-49CA-8166-2A6081737B9A}" presName="text_3" presStyleLbl="node1" presStyleIdx="2" presStyleCnt="7">
        <dgm:presLayoutVars>
          <dgm:bulletEnabled val="1"/>
        </dgm:presLayoutVars>
      </dgm:prSet>
      <dgm:spPr/>
    </dgm:pt>
    <dgm:pt modelId="{1EFFF4F0-B041-4793-866F-2F91A7A76E8C}" type="pres">
      <dgm:prSet presAssocID="{427FAD8A-8DA4-49CA-8166-2A6081737B9A}" presName="accent_3" presStyleCnt="0"/>
      <dgm:spPr/>
    </dgm:pt>
    <dgm:pt modelId="{5688602D-01F9-4E97-9568-EB3D27DB3783}" type="pres">
      <dgm:prSet presAssocID="{427FAD8A-8DA4-49CA-8166-2A6081737B9A}" presName="accentRepeatNode" presStyleLbl="solidFgAcc1" presStyleIdx="2" presStyleCnt="7"/>
      <dgm:spPr/>
    </dgm:pt>
    <dgm:pt modelId="{6254613A-C440-44A7-9EB6-CBFB183481FA}" type="pres">
      <dgm:prSet presAssocID="{6B17F1E8-C14C-4E68-A4B1-60A90034819F}" presName="text_4" presStyleLbl="node1" presStyleIdx="3" presStyleCnt="7">
        <dgm:presLayoutVars>
          <dgm:bulletEnabled val="1"/>
        </dgm:presLayoutVars>
      </dgm:prSet>
      <dgm:spPr/>
    </dgm:pt>
    <dgm:pt modelId="{A9A7865A-E1C1-40DF-99DF-22FF8DADFD8F}" type="pres">
      <dgm:prSet presAssocID="{6B17F1E8-C14C-4E68-A4B1-60A90034819F}" presName="accent_4" presStyleCnt="0"/>
      <dgm:spPr/>
    </dgm:pt>
    <dgm:pt modelId="{6EAB54AE-68D7-439A-90BA-409DF718D2C1}" type="pres">
      <dgm:prSet presAssocID="{6B17F1E8-C14C-4E68-A4B1-60A90034819F}" presName="accentRepeatNode" presStyleLbl="solidFgAcc1" presStyleIdx="3" presStyleCnt="7"/>
      <dgm:spPr/>
    </dgm:pt>
    <dgm:pt modelId="{6AE674C5-78B8-4308-B0B0-0FE8BE96691C}" type="pres">
      <dgm:prSet presAssocID="{06E241B9-FEB4-45A9-AEE1-C41EEC47A14E}" presName="text_5" presStyleLbl="node1" presStyleIdx="4" presStyleCnt="7">
        <dgm:presLayoutVars>
          <dgm:bulletEnabled val="1"/>
        </dgm:presLayoutVars>
      </dgm:prSet>
      <dgm:spPr/>
    </dgm:pt>
    <dgm:pt modelId="{4C3BF776-CBED-4285-BB5B-2A75963D1488}" type="pres">
      <dgm:prSet presAssocID="{06E241B9-FEB4-45A9-AEE1-C41EEC47A14E}" presName="accent_5" presStyleCnt="0"/>
      <dgm:spPr/>
    </dgm:pt>
    <dgm:pt modelId="{D0B847F9-0B38-4287-8530-B19824AEC652}" type="pres">
      <dgm:prSet presAssocID="{06E241B9-FEB4-45A9-AEE1-C41EEC47A14E}" presName="accentRepeatNode" presStyleLbl="solidFgAcc1" presStyleIdx="4" presStyleCnt="7"/>
      <dgm:spPr/>
    </dgm:pt>
    <dgm:pt modelId="{4E3542D2-EFA4-4A31-AEA6-6EDB866C7817}" type="pres">
      <dgm:prSet presAssocID="{EEFBA38D-24AA-477B-86A1-848C59045063}" presName="text_6" presStyleLbl="node1" presStyleIdx="5" presStyleCnt="7">
        <dgm:presLayoutVars>
          <dgm:bulletEnabled val="1"/>
        </dgm:presLayoutVars>
      </dgm:prSet>
      <dgm:spPr/>
    </dgm:pt>
    <dgm:pt modelId="{1CCDC25D-AC72-4D36-977C-BD38AC535FF6}" type="pres">
      <dgm:prSet presAssocID="{EEFBA38D-24AA-477B-86A1-848C59045063}" presName="accent_6" presStyleCnt="0"/>
      <dgm:spPr/>
    </dgm:pt>
    <dgm:pt modelId="{C5993949-AA7C-40D5-8BF2-09ED4540DC6C}" type="pres">
      <dgm:prSet presAssocID="{EEFBA38D-24AA-477B-86A1-848C59045063}" presName="accentRepeatNode" presStyleLbl="solidFgAcc1" presStyleIdx="5" presStyleCnt="7"/>
      <dgm:spPr/>
    </dgm:pt>
    <dgm:pt modelId="{6A5B9044-9D92-4615-8BBD-8CF1030860D3}" type="pres">
      <dgm:prSet presAssocID="{0CD0D040-7111-4415-9309-78A227EFBE7C}" presName="text_7" presStyleLbl="node1" presStyleIdx="6" presStyleCnt="7">
        <dgm:presLayoutVars>
          <dgm:bulletEnabled val="1"/>
        </dgm:presLayoutVars>
      </dgm:prSet>
      <dgm:spPr/>
    </dgm:pt>
    <dgm:pt modelId="{77893545-9FB6-4363-BF58-F5B320A8807E}" type="pres">
      <dgm:prSet presAssocID="{0CD0D040-7111-4415-9309-78A227EFBE7C}" presName="accent_7" presStyleCnt="0"/>
      <dgm:spPr/>
    </dgm:pt>
    <dgm:pt modelId="{A3219042-D8D3-4835-9CFE-D706EF91AF2E}" type="pres">
      <dgm:prSet presAssocID="{0CD0D040-7111-4415-9309-78A227EFBE7C}" presName="accentRepeatNode" presStyleLbl="solidFgAcc1" presStyleIdx="6" presStyleCnt="7"/>
      <dgm:spPr/>
    </dgm:pt>
  </dgm:ptLst>
  <dgm:cxnLst>
    <dgm:cxn modelId="{B4E67B32-071F-4E01-8A59-1DA81FF0E0ED}" srcId="{986D937A-2CDC-483C-9CFF-C7865FB86694}" destId="{06E241B9-FEB4-45A9-AEE1-C41EEC47A14E}" srcOrd="4" destOrd="0" parTransId="{0BDDC85F-48BA-4786-A6AD-491EE5AC42B7}" sibTransId="{3C224EA6-7E34-4AC5-B036-216861F5259D}"/>
    <dgm:cxn modelId="{99D5E253-CD30-4E8E-9DF8-35F7213AC538}" type="presOf" srcId="{EEFBA38D-24AA-477B-86A1-848C59045063}" destId="{4E3542D2-EFA4-4A31-AEA6-6EDB866C7817}" srcOrd="0" destOrd="0" presId="urn:microsoft.com/office/officeart/2008/layout/VerticalCurvedList"/>
    <dgm:cxn modelId="{E81B7B58-294C-4F48-BF5D-347C6304F982}" type="presOf" srcId="{0CD0D040-7111-4415-9309-78A227EFBE7C}" destId="{6A5B9044-9D92-4615-8BBD-8CF1030860D3}" srcOrd="0" destOrd="0" presId="urn:microsoft.com/office/officeart/2008/layout/VerticalCurvedList"/>
    <dgm:cxn modelId="{2456365D-FB13-413D-ADCB-01010C2542AB}" type="presOf" srcId="{AFB18C4D-6511-4524-A025-D5EC5F45887C}" destId="{A8B6C1B2-60A0-437C-9E98-95B24F76ADF5}" srcOrd="0" destOrd="0" presId="urn:microsoft.com/office/officeart/2008/layout/VerticalCurvedList"/>
    <dgm:cxn modelId="{C1AD9567-9AB9-4AE2-96DE-70A5DFFAE3B7}" type="presOf" srcId="{427FAD8A-8DA4-49CA-8166-2A6081737B9A}" destId="{48E83B0B-A23D-46F3-987E-EBD8DB8C1B17}" srcOrd="0" destOrd="0" presId="urn:microsoft.com/office/officeart/2008/layout/VerticalCurvedList"/>
    <dgm:cxn modelId="{9D53E467-A261-480B-BEC9-430E8D1F299E}" type="presOf" srcId="{61790B62-F17F-47E7-B3C0-F48886A89345}" destId="{E0395123-D9A9-47B3-9318-8CF5BCAFAA87}" srcOrd="0" destOrd="0" presId="urn:microsoft.com/office/officeart/2008/layout/VerticalCurvedList"/>
    <dgm:cxn modelId="{7E90106E-B9F1-4F2D-B55A-6C2528B014CA}" srcId="{986D937A-2CDC-483C-9CFF-C7865FB86694}" destId="{6B17F1E8-C14C-4E68-A4B1-60A90034819F}" srcOrd="3" destOrd="0" parTransId="{60FEA4DE-DDDA-4BD5-942D-C5C3F2CCA57D}" sibTransId="{E8EFD10C-EE8F-4420-9167-976FAF552127}"/>
    <dgm:cxn modelId="{28BB6E6E-CB99-470E-9478-BBA0D4FF3600}" type="presOf" srcId="{06E241B9-FEB4-45A9-AEE1-C41EEC47A14E}" destId="{6AE674C5-78B8-4308-B0B0-0FE8BE96691C}" srcOrd="0" destOrd="0" presId="urn:microsoft.com/office/officeart/2008/layout/VerticalCurvedList"/>
    <dgm:cxn modelId="{30053888-6D3D-43B6-866F-0A107D97F7DE}" type="presOf" srcId="{986D937A-2CDC-483C-9CFF-C7865FB86694}" destId="{4B3FC514-B726-4056-81CA-65421CB0160C}" srcOrd="0" destOrd="0" presId="urn:microsoft.com/office/officeart/2008/layout/VerticalCurvedList"/>
    <dgm:cxn modelId="{463FBFB8-59E6-486E-A638-F21A849454F7}" srcId="{986D937A-2CDC-483C-9CFF-C7865FB86694}" destId="{EEFBA38D-24AA-477B-86A1-848C59045063}" srcOrd="5" destOrd="0" parTransId="{F1012715-163F-40E1-ADAD-EAAB0D99D0AD}" sibTransId="{87B694AE-D1A1-490B-80CB-B8C9B49D8F0D}"/>
    <dgm:cxn modelId="{E88B19BC-63DA-496B-A895-1A9BF44B3A45}" srcId="{986D937A-2CDC-483C-9CFF-C7865FB86694}" destId="{427FAD8A-8DA4-49CA-8166-2A6081737B9A}" srcOrd="2" destOrd="0" parTransId="{98F66F79-0CBD-4081-A661-041EBE6D173A}" sibTransId="{580BCFA4-73AB-4564-A1E6-686051E51641}"/>
    <dgm:cxn modelId="{FF79B1C7-D2EE-4906-B481-B83A474A9E28}" type="presOf" srcId="{6B17F1E8-C14C-4E68-A4B1-60A90034819F}" destId="{6254613A-C440-44A7-9EB6-CBFB183481FA}" srcOrd="0" destOrd="0" presId="urn:microsoft.com/office/officeart/2008/layout/VerticalCurvedList"/>
    <dgm:cxn modelId="{440276C8-1C93-450C-85EC-0E6EEC15ECD5}" srcId="{986D937A-2CDC-483C-9CFF-C7865FB86694}" destId="{B65042E8-1666-4E56-8B2F-C7A135D19571}" srcOrd="0" destOrd="0" parTransId="{72D61EAF-8B46-46CA-B7E0-9ED8D996DDD7}" sibTransId="{AFB18C4D-6511-4524-A025-D5EC5F45887C}"/>
    <dgm:cxn modelId="{44E858CA-2D7D-4049-BAE5-41E237A4EAF7}" srcId="{986D937A-2CDC-483C-9CFF-C7865FB86694}" destId="{61790B62-F17F-47E7-B3C0-F48886A89345}" srcOrd="1" destOrd="0" parTransId="{56847D35-EE79-411E-A08D-8245A9C0A124}" sibTransId="{1D667FF6-F06A-41A7-8978-6D8D350361AE}"/>
    <dgm:cxn modelId="{39B26DCD-8D46-4791-9669-1D59F536AD0C}" type="presOf" srcId="{B65042E8-1666-4E56-8B2F-C7A135D19571}" destId="{3A4014BC-D80C-49BC-907D-DFC27C4840C8}" srcOrd="0" destOrd="0" presId="urn:microsoft.com/office/officeart/2008/layout/VerticalCurvedList"/>
    <dgm:cxn modelId="{26A163F0-4994-4685-B4BE-CA16761E93D1}" srcId="{986D937A-2CDC-483C-9CFF-C7865FB86694}" destId="{0CD0D040-7111-4415-9309-78A227EFBE7C}" srcOrd="6" destOrd="0" parTransId="{9C430AC8-6D47-4AFA-A617-32AB725B9145}" sibTransId="{55171921-2F62-4BFA-9050-C26771A36D5A}"/>
    <dgm:cxn modelId="{D5CDADD2-98D6-4F68-AE96-4A16B3117372}" type="presParOf" srcId="{4B3FC514-B726-4056-81CA-65421CB0160C}" destId="{2543B195-439B-4219-AADA-2EE6C10E7736}" srcOrd="0" destOrd="0" presId="urn:microsoft.com/office/officeart/2008/layout/VerticalCurvedList"/>
    <dgm:cxn modelId="{6B72BAC2-D99B-48A6-AA00-B7178ED03465}" type="presParOf" srcId="{2543B195-439B-4219-AADA-2EE6C10E7736}" destId="{DBCD1CCE-7053-47A0-B7E2-C02C91872CF9}" srcOrd="0" destOrd="0" presId="urn:microsoft.com/office/officeart/2008/layout/VerticalCurvedList"/>
    <dgm:cxn modelId="{0C0D2D82-DD50-4DAA-A749-35BFA7552B8C}" type="presParOf" srcId="{DBCD1CCE-7053-47A0-B7E2-C02C91872CF9}" destId="{400FA3AF-64F7-4275-BF1C-99CD842CC5BC}" srcOrd="0" destOrd="0" presId="urn:microsoft.com/office/officeart/2008/layout/VerticalCurvedList"/>
    <dgm:cxn modelId="{10896DB0-FF32-463D-8F8D-C6253524D7B2}" type="presParOf" srcId="{DBCD1CCE-7053-47A0-B7E2-C02C91872CF9}" destId="{A8B6C1B2-60A0-437C-9E98-95B24F76ADF5}" srcOrd="1" destOrd="0" presId="urn:microsoft.com/office/officeart/2008/layout/VerticalCurvedList"/>
    <dgm:cxn modelId="{03088BE7-F18F-4346-A903-BF629140AA58}" type="presParOf" srcId="{DBCD1CCE-7053-47A0-B7E2-C02C91872CF9}" destId="{965B6055-7F67-4561-A54C-1F5F2724EA94}" srcOrd="2" destOrd="0" presId="urn:microsoft.com/office/officeart/2008/layout/VerticalCurvedList"/>
    <dgm:cxn modelId="{5ABA9FAA-89E1-40F8-8238-C5F950B9C6BB}" type="presParOf" srcId="{DBCD1CCE-7053-47A0-B7E2-C02C91872CF9}" destId="{1D03DFD2-421B-43E2-849C-65C85219C532}" srcOrd="3" destOrd="0" presId="urn:microsoft.com/office/officeart/2008/layout/VerticalCurvedList"/>
    <dgm:cxn modelId="{AFDA6934-2304-403D-A755-04D2B4BAC44F}" type="presParOf" srcId="{2543B195-439B-4219-AADA-2EE6C10E7736}" destId="{3A4014BC-D80C-49BC-907D-DFC27C4840C8}" srcOrd="1" destOrd="0" presId="urn:microsoft.com/office/officeart/2008/layout/VerticalCurvedList"/>
    <dgm:cxn modelId="{427457AA-498C-4D96-BB10-8B5912065DC5}" type="presParOf" srcId="{2543B195-439B-4219-AADA-2EE6C10E7736}" destId="{E7A95A7D-AFE5-44D3-AB3F-2487B1DF77CC}" srcOrd="2" destOrd="0" presId="urn:microsoft.com/office/officeart/2008/layout/VerticalCurvedList"/>
    <dgm:cxn modelId="{E196AA1E-E8FA-4E8B-B3D7-6DDA8630321D}" type="presParOf" srcId="{E7A95A7D-AFE5-44D3-AB3F-2487B1DF77CC}" destId="{2300CD66-D5F7-4A57-8491-655387CC311F}" srcOrd="0" destOrd="0" presId="urn:microsoft.com/office/officeart/2008/layout/VerticalCurvedList"/>
    <dgm:cxn modelId="{4462E422-831B-4357-B303-E83A3367C23C}" type="presParOf" srcId="{2543B195-439B-4219-AADA-2EE6C10E7736}" destId="{E0395123-D9A9-47B3-9318-8CF5BCAFAA87}" srcOrd="3" destOrd="0" presId="urn:microsoft.com/office/officeart/2008/layout/VerticalCurvedList"/>
    <dgm:cxn modelId="{6AE427AA-31F6-434C-B904-7213F0E024EC}" type="presParOf" srcId="{2543B195-439B-4219-AADA-2EE6C10E7736}" destId="{EA72B661-49E7-40E8-A79A-154D8584F195}" srcOrd="4" destOrd="0" presId="urn:microsoft.com/office/officeart/2008/layout/VerticalCurvedList"/>
    <dgm:cxn modelId="{FD227C87-731D-4A27-A6AC-19DD28CF03FA}" type="presParOf" srcId="{EA72B661-49E7-40E8-A79A-154D8584F195}" destId="{A9736E3C-F720-45A9-B45D-63FEEF3F316B}" srcOrd="0" destOrd="0" presId="urn:microsoft.com/office/officeart/2008/layout/VerticalCurvedList"/>
    <dgm:cxn modelId="{B1E62A9D-0B0C-470A-A543-0A463989FEF6}" type="presParOf" srcId="{2543B195-439B-4219-AADA-2EE6C10E7736}" destId="{48E83B0B-A23D-46F3-987E-EBD8DB8C1B17}" srcOrd="5" destOrd="0" presId="urn:microsoft.com/office/officeart/2008/layout/VerticalCurvedList"/>
    <dgm:cxn modelId="{C9A7646C-9BFD-4A01-A3AD-FF724B3DBAF9}" type="presParOf" srcId="{2543B195-439B-4219-AADA-2EE6C10E7736}" destId="{1EFFF4F0-B041-4793-866F-2F91A7A76E8C}" srcOrd="6" destOrd="0" presId="urn:microsoft.com/office/officeart/2008/layout/VerticalCurvedList"/>
    <dgm:cxn modelId="{EB1EB4EE-2511-4D0F-AAD5-2592AE6F7E70}" type="presParOf" srcId="{1EFFF4F0-B041-4793-866F-2F91A7A76E8C}" destId="{5688602D-01F9-4E97-9568-EB3D27DB3783}" srcOrd="0" destOrd="0" presId="urn:microsoft.com/office/officeart/2008/layout/VerticalCurvedList"/>
    <dgm:cxn modelId="{9A87BC9A-BFA2-44E3-87E4-1E0387AE5588}" type="presParOf" srcId="{2543B195-439B-4219-AADA-2EE6C10E7736}" destId="{6254613A-C440-44A7-9EB6-CBFB183481FA}" srcOrd="7" destOrd="0" presId="urn:microsoft.com/office/officeart/2008/layout/VerticalCurvedList"/>
    <dgm:cxn modelId="{EAB0794C-284C-4C18-86E0-68A34A3F84CA}" type="presParOf" srcId="{2543B195-439B-4219-AADA-2EE6C10E7736}" destId="{A9A7865A-E1C1-40DF-99DF-22FF8DADFD8F}" srcOrd="8" destOrd="0" presId="urn:microsoft.com/office/officeart/2008/layout/VerticalCurvedList"/>
    <dgm:cxn modelId="{07E7FD79-889E-40D7-9FC5-3C2A2B07DB0D}" type="presParOf" srcId="{A9A7865A-E1C1-40DF-99DF-22FF8DADFD8F}" destId="{6EAB54AE-68D7-439A-90BA-409DF718D2C1}" srcOrd="0" destOrd="0" presId="urn:microsoft.com/office/officeart/2008/layout/VerticalCurvedList"/>
    <dgm:cxn modelId="{9CCA045C-D057-4D8E-8328-2961EE746B4A}" type="presParOf" srcId="{2543B195-439B-4219-AADA-2EE6C10E7736}" destId="{6AE674C5-78B8-4308-B0B0-0FE8BE96691C}" srcOrd="9" destOrd="0" presId="urn:microsoft.com/office/officeart/2008/layout/VerticalCurvedList"/>
    <dgm:cxn modelId="{5D2F5FEE-2524-447E-A479-191E1AF65530}" type="presParOf" srcId="{2543B195-439B-4219-AADA-2EE6C10E7736}" destId="{4C3BF776-CBED-4285-BB5B-2A75963D1488}" srcOrd="10" destOrd="0" presId="urn:microsoft.com/office/officeart/2008/layout/VerticalCurvedList"/>
    <dgm:cxn modelId="{BF2C17A2-8B3B-4DE1-AB41-1378BF617E4F}" type="presParOf" srcId="{4C3BF776-CBED-4285-BB5B-2A75963D1488}" destId="{D0B847F9-0B38-4287-8530-B19824AEC652}" srcOrd="0" destOrd="0" presId="urn:microsoft.com/office/officeart/2008/layout/VerticalCurvedList"/>
    <dgm:cxn modelId="{B64EC8B5-4EA5-4005-A2E8-7A7CFA5A7959}" type="presParOf" srcId="{2543B195-439B-4219-AADA-2EE6C10E7736}" destId="{4E3542D2-EFA4-4A31-AEA6-6EDB866C7817}" srcOrd="11" destOrd="0" presId="urn:microsoft.com/office/officeart/2008/layout/VerticalCurvedList"/>
    <dgm:cxn modelId="{46403FC5-A70E-4DA6-8F6F-5FC87160AC72}" type="presParOf" srcId="{2543B195-439B-4219-AADA-2EE6C10E7736}" destId="{1CCDC25D-AC72-4D36-977C-BD38AC535FF6}" srcOrd="12" destOrd="0" presId="urn:microsoft.com/office/officeart/2008/layout/VerticalCurvedList"/>
    <dgm:cxn modelId="{F1040144-3D36-4A95-A48C-AF641E8037B0}" type="presParOf" srcId="{1CCDC25D-AC72-4D36-977C-BD38AC535FF6}" destId="{C5993949-AA7C-40D5-8BF2-09ED4540DC6C}" srcOrd="0" destOrd="0" presId="urn:microsoft.com/office/officeart/2008/layout/VerticalCurvedList"/>
    <dgm:cxn modelId="{FB1E5F5F-1106-4FEC-BC00-92C69965934D}" type="presParOf" srcId="{2543B195-439B-4219-AADA-2EE6C10E7736}" destId="{6A5B9044-9D92-4615-8BBD-8CF1030860D3}" srcOrd="13" destOrd="0" presId="urn:microsoft.com/office/officeart/2008/layout/VerticalCurvedList"/>
    <dgm:cxn modelId="{CB48D515-35D1-4D41-9C75-E04278C479EF}" type="presParOf" srcId="{2543B195-439B-4219-AADA-2EE6C10E7736}" destId="{77893545-9FB6-4363-BF58-F5B320A8807E}" srcOrd="14" destOrd="0" presId="urn:microsoft.com/office/officeart/2008/layout/VerticalCurvedList"/>
    <dgm:cxn modelId="{84F60559-E5E8-4953-BE48-C8C63D6B5220}" type="presParOf" srcId="{77893545-9FB6-4363-BF58-F5B320A8807E}" destId="{A3219042-D8D3-4835-9CFE-D706EF91AF2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0752E-23C2-43F2-A310-69277257F503}">
      <dsp:nvSpPr>
        <dsp:cNvPr id="0" name=""/>
        <dsp:cNvSpPr/>
      </dsp:nvSpPr>
      <dsp:spPr>
        <a:xfrm>
          <a:off x="2752" y="1505003"/>
          <a:ext cx="3353328" cy="13413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pt-BR" altLang="en-US" sz="2100" kern="1200" dirty="0"/>
            <a:t>não pode revelar sua orientação sexual</a:t>
          </a:r>
          <a:endParaRPr lang="en-AU" sz="2100" kern="1200" dirty="0"/>
        </a:p>
      </dsp:txBody>
      <dsp:txXfrm>
        <a:off x="673418" y="1505003"/>
        <a:ext cx="2011997" cy="1341331"/>
      </dsp:txXfrm>
    </dsp:sp>
    <dsp:sp modelId="{BDF0FCA2-79D5-40C8-B329-443C05E98891}">
      <dsp:nvSpPr>
        <dsp:cNvPr id="0" name=""/>
        <dsp:cNvSpPr/>
      </dsp:nvSpPr>
      <dsp:spPr>
        <a:xfrm>
          <a:off x="3020748" y="1505003"/>
          <a:ext cx="3353328" cy="13413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pt-BR" altLang="en-US" sz="2100" kern="1200" dirty="0"/>
            <a:t>não pode revelar o gênero da pessoa de quem você está falando</a:t>
          </a:r>
          <a:endParaRPr lang="en-AU" altLang="en-US" sz="2100" kern="1200" dirty="0"/>
        </a:p>
      </dsp:txBody>
      <dsp:txXfrm>
        <a:off x="3691414" y="1505003"/>
        <a:ext cx="2011997" cy="1341331"/>
      </dsp:txXfrm>
    </dsp:sp>
    <dsp:sp modelId="{316E42A6-52D7-4960-A330-EE5950BE5C37}">
      <dsp:nvSpPr>
        <dsp:cNvPr id="0" name=""/>
        <dsp:cNvSpPr/>
      </dsp:nvSpPr>
      <dsp:spPr>
        <a:xfrm>
          <a:off x="6038743" y="1505003"/>
          <a:ext cx="3353328" cy="134133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pt-BR" altLang="en-US" sz="2100" kern="1200" dirty="0"/>
            <a:t>não pode mentir</a:t>
          </a:r>
          <a:endParaRPr lang="en-AU" altLang="en-US" sz="2100" kern="1200" dirty="0"/>
        </a:p>
      </dsp:txBody>
      <dsp:txXfrm>
        <a:off x="6709409" y="1505003"/>
        <a:ext cx="2011997" cy="13413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40669-E080-4C42-A751-2FB79BA90057}">
      <dsp:nvSpPr>
        <dsp:cNvPr id="0" name=""/>
        <dsp:cNvSpPr/>
      </dsp:nvSpPr>
      <dsp:spPr>
        <a:xfrm>
          <a:off x="0" y="2626263"/>
          <a:ext cx="9394825" cy="17231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pt-BR" sz="3300" kern="1200" dirty="0"/>
            <a:t>Inclusão LGBT + não é ...</a:t>
          </a:r>
          <a:endParaRPr lang="en-AU" sz="3300" kern="1200" dirty="0"/>
        </a:p>
      </dsp:txBody>
      <dsp:txXfrm>
        <a:off x="0" y="2626263"/>
        <a:ext cx="9394825" cy="930480"/>
      </dsp:txXfrm>
    </dsp:sp>
    <dsp:sp modelId="{9176D0A7-0EA9-4137-9335-172A8794B1A1}">
      <dsp:nvSpPr>
        <dsp:cNvPr id="0" name=""/>
        <dsp:cNvSpPr/>
      </dsp:nvSpPr>
      <dsp:spPr>
        <a:xfrm>
          <a:off x="4587"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pt-BR" sz="1600" kern="1200" dirty="0"/>
            <a:t>Sobre crenças</a:t>
          </a:r>
          <a:endParaRPr lang="en-AU" sz="1600" kern="1200" dirty="0"/>
        </a:p>
      </dsp:txBody>
      <dsp:txXfrm>
        <a:off x="4587" y="3522281"/>
        <a:ext cx="1564275" cy="792631"/>
      </dsp:txXfrm>
    </dsp:sp>
    <dsp:sp modelId="{7DE7FCE6-6FD3-4AEF-80D8-5FF84485768E}">
      <dsp:nvSpPr>
        <dsp:cNvPr id="0" name=""/>
        <dsp:cNvSpPr/>
      </dsp:nvSpPr>
      <dsp:spPr>
        <a:xfrm>
          <a:off x="1568862"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pt-BR" sz="1400" kern="1200" dirty="0"/>
            <a:t>Mudar valores pessoais</a:t>
          </a:r>
          <a:endParaRPr lang="en-AU" sz="1400" kern="1200" dirty="0"/>
        </a:p>
      </dsp:txBody>
      <dsp:txXfrm>
        <a:off x="1568862" y="3522281"/>
        <a:ext cx="1564275" cy="792631"/>
      </dsp:txXfrm>
    </dsp:sp>
    <dsp:sp modelId="{1A1D5654-B6D6-44ED-919D-0F7FDE63C9F8}">
      <dsp:nvSpPr>
        <dsp:cNvPr id="0" name=""/>
        <dsp:cNvSpPr/>
      </dsp:nvSpPr>
      <dsp:spPr>
        <a:xfrm>
          <a:off x="3133137"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AU" sz="1800" kern="1200" dirty="0" err="1"/>
            <a:t>Exclusiva</a:t>
          </a:r>
          <a:endParaRPr lang="en-AU" sz="1800" kern="1200" dirty="0"/>
        </a:p>
      </dsp:txBody>
      <dsp:txXfrm>
        <a:off x="3133137" y="3522281"/>
        <a:ext cx="1564275" cy="792631"/>
      </dsp:txXfrm>
    </dsp:sp>
    <dsp:sp modelId="{EBB25190-452C-4CC4-8E61-0392506FE2A4}">
      <dsp:nvSpPr>
        <dsp:cNvPr id="0" name=""/>
        <dsp:cNvSpPr/>
      </dsp:nvSpPr>
      <dsp:spPr>
        <a:xfrm>
          <a:off x="4697412"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pt-BR" sz="1400" kern="1200" dirty="0"/>
            <a:t>Valorizar um grupo diverso em relação a outro</a:t>
          </a:r>
          <a:endParaRPr lang="en-AU" sz="1400" kern="1200" dirty="0"/>
        </a:p>
      </dsp:txBody>
      <dsp:txXfrm>
        <a:off x="4697412" y="3522281"/>
        <a:ext cx="1564275" cy="792631"/>
      </dsp:txXfrm>
    </dsp:sp>
    <dsp:sp modelId="{C22B3F2F-6C1B-4D19-9366-1201E74C8A14}">
      <dsp:nvSpPr>
        <dsp:cNvPr id="0" name=""/>
        <dsp:cNvSpPr/>
      </dsp:nvSpPr>
      <dsp:spPr>
        <a:xfrm>
          <a:off x="6261687"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pt-BR" sz="1200" kern="1200" dirty="0"/>
            <a:t>Tolerar comportamentos que são prejudiciais aos indivíduos</a:t>
          </a:r>
          <a:endParaRPr lang="en-AU" sz="1200" kern="1200" dirty="0"/>
        </a:p>
      </dsp:txBody>
      <dsp:txXfrm>
        <a:off x="6261687" y="3522281"/>
        <a:ext cx="1564275" cy="792631"/>
      </dsp:txXfrm>
    </dsp:sp>
    <dsp:sp modelId="{3A691B9B-6B70-4E7D-A5E8-4CBA37C0CACB}">
      <dsp:nvSpPr>
        <dsp:cNvPr id="0" name=""/>
        <dsp:cNvSpPr/>
      </dsp:nvSpPr>
      <dsp:spPr>
        <a:xfrm>
          <a:off x="7825962" y="3522281"/>
          <a:ext cx="1564275" cy="79263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pt-BR" sz="1400" kern="1200" dirty="0"/>
            <a:t>Forçar as pessoas a se assumirem</a:t>
          </a:r>
          <a:endParaRPr lang="en-AU" sz="1400" kern="1200" dirty="0"/>
        </a:p>
      </dsp:txBody>
      <dsp:txXfrm>
        <a:off x="7825962" y="3522281"/>
        <a:ext cx="1564275" cy="792631"/>
      </dsp:txXfrm>
    </dsp:sp>
    <dsp:sp modelId="{C93F0223-F764-42E8-BB32-5FFD505D8154}">
      <dsp:nvSpPr>
        <dsp:cNvPr id="0" name=""/>
        <dsp:cNvSpPr/>
      </dsp:nvSpPr>
      <dsp:spPr>
        <a:xfrm rot="10800000">
          <a:off x="0" y="1962"/>
          <a:ext cx="9394825" cy="2650147"/>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pt-BR" sz="3300" kern="1200" dirty="0"/>
            <a:t>Inclusão LGBT + é ...</a:t>
          </a:r>
          <a:endParaRPr lang="en-AU" sz="3300" kern="1200" dirty="0"/>
        </a:p>
      </dsp:txBody>
      <dsp:txXfrm rot="-10800000">
        <a:off x="0" y="1962"/>
        <a:ext cx="9394825" cy="930201"/>
      </dsp:txXfrm>
    </dsp:sp>
    <dsp:sp modelId="{255ECB9F-462C-41F0-854E-68839E652518}">
      <dsp:nvSpPr>
        <dsp:cNvPr id="0" name=""/>
        <dsp:cNvSpPr/>
      </dsp:nvSpPr>
      <dsp:spPr>
        <a:xfrm>
          <a:off x="4587"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pt-BR" sz="1400" kern="1200" dirty="0"/>
            <a:t>Sobre comportamento</a:t>
          </a:r>
          <a:endParaRPr lang="en-AU" sz="1400" kern="1200" dirty="0"/>
        </a:p>
      </dsp:txBody>
      <dsp:txXfrm>
        <a:off x="4587" y="932163"/>
        <a:ext cx="1564275" cy="792394"/>
      </dsp:txXfrm>
    </dsp:sp>
    <dsp:sp modelId="{8992DF9A-A448-43F9-992A-77C2660C3FFF}">
      <dsp:nvSpPr>
        <dsp:cNvPr id="0" name=""/>
        <dsp:cNvSpPr/>
      </dsp:nvSpPr>
      <dsp:spPr>
        <a:xfrm>
          <a:off x="1568862"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pt-BR" sz="1600" kern="1200" dirty="0"/>
            <a:t>Prover  consciência</a:t>
          </a:r>
          <a:endParaRPr lang="en-AU" sz="1600" kern="1200" dirty="0"/>
        </a:p>
      </dsp:txBody>
      <dsp:txXfrm>
        <a:off x="1568862" y="932163"/>
        <a:ext cx="1564275" cy="792394"/>
      </dsp:txXfrm>
    </dsp:sp>
    <dsp:sp modelId="{680BC368-62BA-4087-A2D5-C4B16CCA8857}">
      <dsp:nvSpPr>
        <dsp:cNvPr id="0" name=""/>
        <dsp:cNvSpPr/>
      </dsp:nvSpPr>
      <dsp:spPr>
        <a:xfrm>
          <a:off x="3133137"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AU" sz="1800" kern="1200" dirty="0" err="1"/>
            <a:t>Inclusão</a:t>
          </a:r>
          <a:endParaRPr lang="en-AU" sz="1800" kern="1200" dirty="0"/>
        </a:p>
      </dsp:txBody>
      <dsp:txXfrm>
        <a:off x="3133137" y="932163"/>
        <a:ext cx="1564275" cy="792394"/>
      </dsp:txXfrm>
    </dsp:sp>
    <dsp:sp modelId="{C884D5EF-95DC-47BA-8C44-92EA661F9FBE}">
      <dsp:nvSpPr>
        <dsp:cNvPr id="0" name=""/>
        <dsp:cNvSpPr/>
      </dsp:nvSpPr>
      <dsp:spPr>
        <a:xfrm>
          <a:off x="4697412"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pt-BR" sz="1100" kern="1200" dirty="0"/>
            <a:t>Demonstrar valores organizacionais de inclusão em todos os diversos grupos</a:t>
          </a:r>
          <a:endParaRPr lang="en-AU" sz="1100" kern="1200" dirty="0"/>
        </a:p>
      </dsp:txBody>
      <dsp:txXfrm>
        <a:off x="4697412" y="932163"/>
        <a:ext cx="1564275" cy="792394"/>
      </dsp:txXfrm>
    </dsp:sp>
    <dsp:sp modelId="{A59B82FF-61AA-48E5-A337-BB6B5D900BFA}">
      <dsp:nvSpPr>
        <dsp:cNvPr id="0" name=""/>
        <dsp:cNvSpPr/>
      </dsp:nvSpPr>
      <dsp:spPr>
        <a:xfrm>
          <a:off x="6261687"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pt-BR" sz="1400" kern="1200" dirty="0"/>
            <a:t>Criação de um ambiente seguro</a:t>
          </a:r>
          <a:endParaRPr lang="en-AU" sz="1400" kern="1200" dirty="0"/>
        </a:p>
      </dsp:txBody>
      <dsp:txXfrm>
        <a:off x="6261687" y="932163"/>
        <a:ext cx="1564275" cy="792394"/>
      </dsp:txXfrm>
    </dsp:sp>
    <dsp:sp modelId="{CBE23323-99CC-48DC-9A25-D1E74E40B7B1}">
      <dsp:nvSpPr>
        <dsp:cNvPr id="0" name=""/>
        <dsp:cNvSpPr/>
      </dsp:nvSpPr>
      <dsp:spPr>
        <a:xfrm>
          <a:off x="7825962" y="932163"/>
          <a:ext cx="1564275" cy="792394"/>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pt-BR" sz="1000" kern="1200" dirty="0"/>
            <a:t>Criar uma cultura inclusiva para todas as pessoas LGBT, independentemente de serem ou não assumidos.</a:t>
          </a:r>
          <a:endParaRPr lang="en-AU" sz="1000" kern="1200" dirty="0"/>
        </a:p>
      </dsp:txBody>
      <dsp:txXfrm>
        <a:off x="7825962" y="932163"/>
        <a:ext cx="1564275" cy="7923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6C1B2-60A0-437C-9E98-95B24F76ADF5}">
      <dsp:nvSpPr>
        <dsp:cNvPr id="0" name=""/>
        <dsp:cNvSpPr/>
      </dsp:nvSpPr>
      <dsp:spPr>
        <a:xfrm>
          <a:off x="-4917790" y="-753830"/>
          <a:ext cx="5858998" cy="5858998"/>
        </a:xfrm>
        <a:prstGeom prst="blockArc">
          <a:avLst>
            <a:gd name="adj1" fmla="val 18900000"/>
            <a:gd name="adj2" fmla="val 2700000"/>
            <a:gd name="adj3" fmla="val 36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4014BC-D80C-49BC-907D-DFC27C4840C8}">
      <dsp:nvSpPr>
        <dsp:cNvPr id="0" name=""/>
        <dsp:cNvSpPr/>
      </dsp:nvSpPr>
      <dsp:spPr>
        <a:xfrm>
          <a:off x="305246" y="197811"/>
          <a:ext cx="9031488" cy="395449"/>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pt-BR" sz="2000" kern="1200" dirty="0"/>
            <a:t>Não temos nenhum problema aqui - sem queixas</a:t>
          </a:r>
          <a:endParaRPr lang="en-AU" sz="2000" kern="1200" dirty="0"/>
        </a:p>
      </dsp:txBody>
      <dsp:txXfrm>
        <a:off x="305246" y="197811"/>
        <a:ext cx="9031488" cy="395449"/>
      </dsp:txXfrm>
    </dsp:sp>
    <dsp:sp modelId="{2300CD66-D5F7-4A57-8491-655387CC311F}">
      <dsp:nvSpPr>
        <dsp:cNvPr id="0" name=""/>
        <dsp:cNvSpPr/>
      </dsp:nvSpPr>
      <dsp:spPr>
        <a:xfrm>
          <a:off x="58090" y="148380"/>
          <a:ext cx="494311" cy="494311"/>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395123-D9A9-47B3-9318-8CF5BCAFAA87}">
      <dsp:nvSpPr>
        <dsp:cNvPr id="0" name=""/>
        <dsp:cNvSpPr/>
      </dsp:nvSpPr>
      <dsp:spPr>
        <a:xfrm>
          <a:off x="663361" y="791334"/>
          <a:ext cx="8673373" cy="395449"/>
        </a:xfrm>
        <a:prstGeom prst="rect">
          <a:avLst/>
        </a:prstGeom>
        <a:solidFill>
          <a:schemeClr val="accent3">
            <a:shade val="80000"/>
            <a:hueOff val="50312"/>
            <a:satOff val="1027"/>
            <a:lumOff val="40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pt-BR" sz="2000" kern="1200" dirty="0"/>
            <a:t>Orientação sexual - não é um problema público</a:t>
          </a:r>
          <a:endParaRPr lang="en-AU" sz="2000" kern="1200" dirty="0"/>
        </a:p>
      </dsp:txBody>
      <dsp:txXfrm>
        <a:off x="663361" y="791334"/>
        <a:ext cx="8673373" cy="395449"/>
      </dsp:txXfrm>
    </dsp:sp>
    <dsp:sp modelId="{A9736E3C-F720-45A9-B45D-63FEEF3F316B}">
      <dsp:nvSpPr>
        <dsp:cNvPr id="0" name=""/>
        <dsp:cNvSpPr/>
      </dsp:nvSpPr>
      <dsp:spPr>
        <a:xfrm>
          <a:off x="416205" y="741903"/>
          <a:ext cx="494311" cy="494311"/>
        </a:xfrm>
        <a:prstGeom prst="ellipse">
          <a:avLst/>
        </a:prstGeom>
        <a:solidFill>
          <a:schemeClr val="lt1">
            <a:hueOff val="0"/>
            <a:satOff val="0"/>
            <a:lumOff val="0"/>
            <a:alphaOff val="0"/>
          </a:schemeClr>
        </a:solidFill>
        <a:ln w="12700" cap="flat" cmpd="sng" algn="ctr">
          <a:solidFill>
            <a:schemeClr val="accent3">
              <a:shade val="80000"/>
              <a:hueOff val="50312"/>
              <a:satOff val="1027"/>
              <a:lumOff val="40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E83B0B-A23D-46F3-987E-EBD8DB8C1B17}">
      <dsp:nvSpPr>
        <dsp:cNvPr id="0" name=""/>
        <dsp:cNvSpPr/>
      </dsp:nvSpPr>
      <dsp:spPr>
        <a:xfrm>
          <a:off x="859606" y="1384421"/>
          <a:ext cx="8477127" cy="395449"/>
        </a:xfrm>
        <a:prstGeom prst="rect">
          <a:avLst/>
        </a:prstGeom>
        <a:solidFill>
          <a:schemeClr val="accent3">
            <a:shade val="80000"/>
            <a:hueOff val="100623"/>
            <a:satOff val="2053"/>
            <a:lumOff val="80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pt-BR" sz="2000" kern="1200" dirty="0"/>
            <a:t>Não recebemos nenhuma reclamação</a:t>
          </a:r>
          <a:endParaRPr lang="en-AU" sz="2000" kern="1200" dirty="0"/>
        </a:p>
      </dsp:txBody>
      <dsp:txXfrm>
        <a:off x="859606" y="1384421"/>
        <a:ext cx="8477127" cy="395449"/>
      </dsp:txXfrm>
    </dsp:sp>
    <dsp:sp modelId="{5688602D-01F9-4E97-9568-EB3D27DB3783}">
      <dsp:nvSpPr>
        <dsp:cNvPr id="0" name=""/>
        <dsp:cNvSpPr/>
      </dsp:nvSpPr>
      <dsp:spPr>
        <a:xfrm>
          <a:off x="612450" y="1334990"/>
          <a:ext cx="494311" cy="494311"/>
        </a:xfrm>
        <a:prstGeom prst="ellipse">
          <a:avLst/>
        </a:prstGeom>
        <a:solidFill>
          <a:schemeClr val="lt1">
            <a:hueOff val="0"/>
            <a:satOff val="0"/>
            <a:lumOff val="0"/>
            <a:alphaOff val="0"/>
          </a:schemeClr>
        </a:solidFill>
        <a:ln w="12700" cap="flat" cmpd="sng" algn="ctr">
          <a:solidFill>
            <a:schemeClr val="accent3">
              <a:shade val="80000"/>
              <a:hueOff val="100623"/>
              <a:satOff val="2053"/>
              <a:lumOff val="801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54613A-C440-44A7-9EB6-CBFB183481FA}">
      <dsp:nvSpPr>
        <dsp:cNvPr id="0" name=""/>
        <dsp:cNvSpPr/>
      </dsp:nvSpPr>
      <dsp:spPr>
        <a:xfrm>
          <a:off x="922266" y="1977944"/>
          <a:ext cx="8414468" cy="395449"/>
        </a:xfrm>
        <a:prstGeom prst="rect">
          <a:avLst/>
        </a:prstGeom>
        <a:solidFill>
          <a:schemeClr val="accent3">
            <a:shade val="80000"/>
            <a:hueOff val="150935"/>
            <a:satOff val="3080"/>
            <a:lumOff val="120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pt-BR" sz="2000" kern="1200" dirty="0"/>
            <a:t>Não temos pessoas LGBT suficientes em nossa comunidade</a:t>
          </a:r>
          <a:endParaRPr lang="en-AU" sz="2000" kern="1200" dirty="0"/>
        </a:p>
      </dsp:txBody>
      <dsp:txXfrm>
        <a:off x="922266" y="1977944"/>
        <a:ext cx="8414468" cy="395449"/>
      </dsp:txXfrm>
    </dsp:sp>
    <dsp:sp modelId="{6EAB54AE-68D7-439A-90BA-409DF718D2C1}">
      <dsp:nvSpPr>
        <dsp:cNvPr id="0" name=""/>
        <dsp:cNvSpPr/>
      </dsp:nvSpPr>
      <dsp:spPr>
        <a:xfrm>
          <a:off x="675110" y="1928513"/>
          <a:ext cx="494311" cy="494311"/>
        </a:xfrm>
        <a:prstGeom prst="ellipse">
          <a:avLst/>
        </a:prstGeom>
        <a:solidFill>
          <a:schemeClr val="lt1">
            <a:hueOff val="0"/>
            <a:satOff val="0"/>
            <a:lumOff val="0"/>
            <a:alphaOff val="0"/>
          </a:schemeClr>
        </a:solidFill>
        <a:ln w="12700" cap="flat" cmpd="sng" algn="ctr">
          <a:solidFill>
            <a:schemeClr val="accent3">
              <a:shade val="80000"/>
              <a:hueOff val="150935"/>
              <a:satOff val="3080"/>
              <a:lumOff val="1201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674C5-78B8-4308-B0B0-0FE8BE96691C}">
      <dsp:nvSpPr>
        <dsp:cNvPr id="0" name=""/>
        <dsp:cNvSpPr/>
      </dsp:nvSpPr>
      <dsp:spPr>
        <a:xfrm>
          <a:off x="859606" y="2571466"/>
          <a:ext cx="8477127" cy="395449"/>
        </a:xfrm>
        <a:prstGeom prst="rect">
          <a:avLst/>
        </a:prstGeom>
        <a:solidFill>
          <a:schemeClr val="accent3">
            <a:shade val="80000"/>
            <a:hueOff val="201246"/>
            <a:satOff val="4107"/>
            <a:lumOff val="16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pt-BR" sz="2000" kern="1200" dirty="0"/>
            <a:t>Estamos elevando um grupo acima dos outros</a:t>
          </a:r>
          <a:endParaRPr lang="en-AU" sz="2000" kern="1200" dirty="0"/>
        </a:p>
      </dsp:txBody>
      <dsp:txXfrm>
        <a:off x="859606" y="2571466"/>
        <a:ext cx="8477127" cy="395449"/>
      </dsp:txXfrm>
    </dsp:sp>
    <dsp:sp modelId="{D0B847F9-0B38-4287-8530-B19824AEC652}">
      <dsp:nvSpPr>
        <dsp:cNvPr id="0" name=""/>
        <dsp:cNvSpPr/>
      </dsp:nvSpPr>
      <dsp:spPr>
        <a:xfrm>
          <a:off x="612450" y="2522035"/>
          <a:ext cx="494311" cy="494311"/>
        </a:xfrm>
        <a:prstGeom prst="ellipse">
          <a:avLst/>
        </a:prstGeom>
        <a:solidFill>
          <a:schemeClr val="lt1">
            <a:hueOff val="0"/>
            <a:satOff val="0"/>
            <a:lumOff val="0"/>
            <a:alphaOff val="0"/>
          </a:schemeClr>
        </a:solidFill>
        <a:ln w="12700" cap="flat" cmpd="sng" algn="ctr">
          <a:solidFill>
            <a:schemeClr val="accent3">
              <a:shade val="80000"/>
              <a:hueOff val="201246"/>
              <a:satOff val="4107"/>
              <a:lumOff val="16021"/>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3542D2-EFA4-4A31-AEA6-6EDB866C7817}">
      <dsp:nvSpPr>
        <dsp:cNvPr id="0" name=""/>
        <dsp:cNvSpPr/>
      </dsp:nvSpPr>
      <dsp:spPr>
        <a:xfrm>
          <a:off x="663361" y="3164554"/>
          <a:ext cx="8673373" cy="395449"/>
        </a:xfrm>
        <a:prstGeom prst="rect">
          <a:avLst/>
        </a:prstGeom>
        <a:solidFill>
          <a:schemeClr val="accent3">
            <a:shade val="80000"/>
            <a:hueOff val="251558"/>
            <a:satOff val="5133"/>
            <a:lumOff val="200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pt-BR" sz="2000" kern="1200" dirty="0"/>
            <a:t>O politicamente correto enlouqueceu</a:t>
          </a:r>
          <a:endParaRPr lang="en-AU" sz="2000" kern="1200" dirty="0"/>
        </a:p>
      </dsp:txBody>
      <dsp:txXfrm>
        <a:off x="663361" y="3164554"/>
        <a:ext cx="8673373" cy="395449"/>
      </dsp:txXfrm>
    </dsp:sp>
    <dsp:sp modelId="{C5993949-AA7C-40D5-8BF2-09ED4540DC6C}">
      <dsp:nvSpPr>
        <dsp:cNvPr id="0" name=""/>
        <dsp:cNvSpPr/>
      </dsp:nvSpPr>
      <dsp:spPr>
        <a:xfrm>
          <a:off x="416205" y="3115122"/>
          <a:ext cx="494311" cy="494311"/>
        </a:xfrm>
        <a:prstGeom prst="ellipse">
          <a:avLst/>
        </a:prstGeom>
        <a:solidFill>
          <a:schemeClr val="lt1">
            <a:hueOff val="0"/>
            <a:satOff val="0"/>
            <a:lumOff val="0"/>
            <a:alphaOff val="0"/>
          </a:schemeClr>
        </a:solidFill>
        <a:ln w="12700" cap="flat" cmpd="sng" algn="ctr">
          <a:solidFill>
            <a:schemeClr val="accent3">
              <a:shade val="80000"/>
              <a:hueOff val="251558"/>
              <a:satOff val="5133"/>
              <a:lumOff val="200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5B9044-9D92-4615-8BBD-8CF1030860D3}">
      <dsp:nvSpPr>
        <dsp:cNvPr id="0" name=""/>
        <dsp:cNvSpPr/>
      </dsp:nvSpPr>
      <dsp:spPr>
        <a:xfrm>
          <a:off x="305246" y="3758076"/>
          <a:ext cx="9031488" cy="395449"/>
        </a:xfrm>
        <a:prstGeom prst="rect">
          <a:avLst/>
        </a:prstGeom>
        <a:solidFill>
          <a:schemeClr val="accent3">
            <a:shade val="80000"/>
            <a:hueOff val="301870"/>
            <a:satOff val="6160"/>
            <a:lumOff val="24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3888" tIns="50800" rIns="50800" bIns="50800" numCol="1" spcCol="1270" anchor="ctr" anchorCtr="0">
          <a:noAutofit/>
        </a:bodyPr>
        <a:lstStyle/>
        <a:p>
          <a:pPr marL="0" lvl="0" indent="0" algn="l" defTabSz="889000">
            <a:lnSpc>
              <a:spcPct val="90000"/>
            </a:lnSpc>
            <a:spcBef>
              <a:spcPct val="0"/>
            </a:spcBef>
            <a:spcAft>
              <a:spcPct val="35000"/>
            </a:spcAft>
            <a:buNone/>
          </a:pPr>
          <a:r>
            <a:rPr lang="pt-BR" sz="2000" kern="1200" dirty="0"/>
            <a:t>É realmente necessário?</a:t>
          </a:r>
          <a:endParaRPr lang="en-AU" sz="2000" kern="1200" dirty="0"/>
        </a:p>
      </dsp:txBody>
      <dsp:txXfrm>
        <a:off x="305246" y="3758076"/>
        <a:ext cx="9031488" cy="395449"/>
      </dsp:txXfrm>
    </dsp:sp>
    <dsp:sp modelId="{A3219042-D8D3-4835-9CFE-D706EF91AF2E}">
      <dsp:nvSpPr>
        <dsp:cNvPr id="0" name=""/>
        <dsp:cNvSpPr/>
      </dsp:nvSpPr>
      <dsp:spPr>
        <a:xfrm>
          <a:off x="58090" y="3708645"/>
          <a:ext cx="494311" cy="494311"/>
        </a:xfrm>
        <a:prstGeom prst="ellipse">
          <a:avLst/>
        </a:prstGeom>
        <a:solidFill>
          <a:schemeClr val="lt1">
            <a:hueOff val="0"/>
            <a:satOff val="0"/>
            <a:lumOff val="0"/>
            <a:alphaOff val="0"/>
          </a:schemeClr>
        </a:solidFill>
        <a:ln w="12700" cap="flat" cmpd="sng" algn="ctr">
          <a:solidFill>
            <a:schemeClr val="accent3">
              <a:shade val="80000"/>
              <a:hueOff val="301870"/>
              <a:satOff val="6160"/>
              <a:lumOff val="2403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AFB63-DBD5-514B-AC40-8542431859EF}" type="datetimeFigureOut">
              <a:rPr lang="en-US" smtClean="0"/>
              <a:pPr/>
              <a:t>1/16/21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F158C-14AD-2D49-BA7A-5544BBAE8D8C}" type="slidenum">
              <a:rPr lang="en-US" smtClean="0"/>
              <a:pPr/>
              <a:t>‹nº›</a:t>
            </a:fld>
            <a:endParaRPr lang="en-US"/>
          </a:p>
        </p:txBody>
      </p:sp>
    </p:spTree>
    <p:extLst>
      <p:ext uri="{BB962C8B-B14F-4D97-AF65-F5344CB8AC3E}">
        <p14:creationId xmlns:p14="http://schemas.microsoft.com/office/powerpoint/2010/main" val="70698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Presenter to introduce themselves,</a:t>
            </a:r>
            <a:r>
              <a:rPr lang="en-US" baseline="0" dirty="0"/>
              <a:t> if hasn’t already.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Acknowledgment: </a:t>
            </a:r>
            <a:r>
              <a:rPr lang="en-AU" sz="1200" b="0" i="0" kern="1200" dirty="0">
                <a:solidFill>
                  <a:schemeClr val="tx1"/>
                </a:solidFill>
                <a:effectLst/>
                <a:latin typeface="+mn-lt"/>
                <a:ea typeface="+mn-ea"/>
                <a:cs typeface="+mn-cs"/>
              </a:rPr>
              <a:t>I acknowledge the Traditional Owners of the land on which we are meeting. I pay my respects to their Elders, past and present, and the Aboriginal Elders of other communities who may be here today.</a:t>
            </a:r>
            <a:r>
              <a:rPr lang="en-AU" sz="1200" b="0" i="0" kern="1200" baseline="0" dirty="0">
                <a:solidFill>
                  <a:schemeClr val="tx1"/>
                </a:solidFill>
                <a:effectLst/>
                <a:latin typeface="+mn-lt"/>
                <a:ea typeface="+mn-ea"/>
                <a:cs typeface="+mn-cs"/>
              </a:rPr>
              <a:t> </a:t>
            </a:r>
            <a:r>
              <a:rPr lang="en-AU" baseline="0" dirty="0"/>
              <a:t>I also acknowledge my elders, the elders of the LGBT+ community, without whom and without whose activism, the recognition and acceptance the LGBT+ community experiences today would not be a reality.</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Safe environment – no dumb questions. Ask anything, say anything in this session. The aim is for you to walk away feeling comfortable to speak to others about LGBT+ inclusion.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blue slides indicate an activity or audience participation, white slides are content.</a:t>
            </a:r>
            <a:endParaRPr lang="en-US" dirty="0"/>
          </a:p>
        </p:txBody>
      </p:sp>
      <p:sp>
        <p:nvSpPr>
          <p:cNvPr id="4" name="Slide Number Placeholder 3"/>
          <p:cNvSpPr>
            <a:spLocks noGrp="1"/>
          </p:cNvSpPr>
          <p:nvPr>
            <p:ph type="sldNum" sz="quarter" idx="10"/>
          </p:nvPr>
        </p:nvSpPr>
        <p:spPr/>
        <p:txBody>
          <a:bodyPr/>
          <a:lstStyle/>
          <a:p>
            <a:fld id="{965F158C-14AD-2D49-BA7A-5544BBAE8D8C}" type="slidenum">
              <a:rPr lang="en-US" smtClean="0"/>
              <a:pPr/>
              <a:t>1</a:t>
            </a:fld>
            <a:endParaRPr lang="en-US"/>
          </a:p>
        </p:txBody>
      </p:sp>
    </p:spTree>
    <p:extLst>
      <p:ext uri="{BB962C8B-B14F-4D97-AF65-F5344CB8AC3E}">
        <p14:creationId xmlns:p14="http://schemas.microsoft.com/office/powerpoint/2010/main" val="338650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However this isn’t the case. This is all a bit more of a “spectrum” that I’d like to explore in a little more detail.</a:t>
            </a:r>
          </a:p>
        </p:txBody>
      </p:sp>
      <p:sp>
        <p:nvSpPr>
          <p:cNvPr id="4" name="Slide Number Placeholder 3"/>
          <p:cNvSpPr>
            <a:spLocks noGrp="1"/>
          </p:cNvSpPr>
          <p:nvPr>
            <p:ph type="sldNum" sz="quarter" idx="5"/>
          </p:nvPr>
        </p:nvSpPr>
        <p:spPr/>
        <p:txBody>
          <a:bodyPr/>
          <a:lstStyle/>
          <a:p>
            <a:fld id="{965F158C-14AD-2D49-BA7A-5544BBAE8D8C}" type="slidenum">
              <a:rPr lang="en-US" smtClean="0"/>
              <a:pPr/>
              <a:t>11</a:t>
            </a:fld>
            <a:endParaRPr lang="en-US"/>
          </a:p>
        </p:txBody>
      </p:sp>
    </p:spTree>
    <p:extLst>
      <p:ext uri="{BB962C8B-B14F-4D97-AF65-F5344CB8AC3E}">
        <p14:creationId xmlns:p14="http://schemas.microsoft.com/office/powerpoint/2010/main" val="3407004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Intersex – think of gentles or anatomy. Intersex is the physical body and biology; nothing else. Could be physical or hormonal.</a:t>
            </a:r>
          </a:p>
          <a:p>
            <a:endParaRPr lang="en-AU" dirty="0"/>
          </a:p>
          <a:p>
            <a:r>
              <a:rPr lang="en-AU" dirty="0"/>
              <a:t>An estimated 1.7% of the population is thought to be intersex. The same percentage of the population has red hair.</a:t>
            </a:r>
          </a:p>
          <a:p>
            <a:endParaRPr lang="en-AU" dirty="0"/>
          </a:p>
          <a:p>
            <a:r>
              <a:rPr lang="en-AU" dirty="0"/>
              <a:t>40 kinds of intersex traits.</a:t>
            </a:r>
          </a:p>
        </p:txBody>
      </p:sp>
      <p:sp>
        <p:nvSpPr>
          <p:cNvPr id="4" name="Slide Number Placeholder 3"/>
          <p:cNvSpPr>
            <a:spLocks noGrp="1"/>
          </p:cNvSpPr>
          <p:nvPr>
            <p:ph type="sldNum" sz="quarter" idx="5"/>
          </p:nvPr>
        </p:nvSpPr>
        <p:spPr/>
        <p:txBody>
          <a:bodyPr/>
          <a:lstStyle/>
          <a:p>
            <a:fld id="{965F158C-14AD-2D49-BA7A-5544BBAE8D8C}" type="slidenum">
              <a:rPr lang="en-US" smtClean="0"/>
              <a:pPr/>
              <a:t>12</a:t>
            </a:fld>
            <a:endParaRPr lang="en-US"/>
          </a:p>
        </p:txBody>
      </p:sp>
    </p:spTree>
    <p:extLst>
      <p:ext uri="{BB962C8B-B14F-4D97-AF65-F5344CB8AC3E}">
        <p14:creationId xmlns:p14="http://schemas.microsoft.com/office/powerpoint/2010/main" val="1334030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forget the body and talk about the brain – your brain “tells” you if you are male</a:t>
            </a:r>
            <a:r>
              <a:rPr lang="en-AU" baseline="0" dirty="0"/>
              <a:t> or female and you will either feel comfortable or uncomfortable with your body.</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Children express their gender between the ages of 2 and 5</a:t>
            </a:r>
            <a:r>
              <a:rPr lang="en-AU" baseline="0" dirty="0"/>
              <a:t> and it is not always expressed in the same way as their biology.</a:t>
            </a:r>
          </a:p>
        </p:txBody>
      </p:sp>
      <p:sp>
        <p:nvSpPr>
          <p:cNvPr id="4" name="Slide Number Placeholder 3"/>
          <p:cNvSpPr>
            <a:spLocks noGrp="1"/>
          </p:cNvSpPr>
          <p:nvPr>
            <p:ph type="sldNum" sz="quarter" idx="5"/>
          </p:nvPr>
        </p:nvSpPr>
        <p:spPr/>
        <p:txBody>
          <a:bodyPr/>
          <a:lstStyle/>
          <a:p>
            <a:fld id="{965F158C-14AD-2D49-BA7A-5544BBAE8D8C}" type="slidenum">
              <a:rPr lang="en-US" smtClean="0"/>
              <a:pPr/>
              <a:t>13</a:t>
            </a:fld>
            <a:endParaRPr lang="en-US"/>
          </a:p>
        </p:txBody>
      </p:sp>
    </p:spTree>
    <p:extLst>
      <p:ext uri="{BB962C8B-B14F-4D97-AF65-F5344CB8AC3E}">
        <p14:creationId xmlns:p14="http://schemas.microsoft.com/office/powerpoint/2010/main" val="2631847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People can sometimes have a crossover between sex and gender identity, hence a person identifying as transgender.</a:t>
            </a:r>
          </a:p>
          <a:p>
            <a:endParaRPr lang="en-AU" dirty="0"/>
          </a:p>
          <a:p>
            <a:r>
              <a:rPr lang="en-AU" dirty="0"/>
              <a:t>2.5% of kids question their gender identity</a:t>
            </a:r>
          </a:p>
          <a:p>
            <a:endParaRPr lang="en-AU" dirty="0"/>
          </a:p>
          <a:p>
            <a:pPr fontAlgn="t"/>
            <a:r>
              <a:rPr lang="en-AU" sz="1200" b="0" i="0" kern="1200" dirty="0">
                <a:solidFill>
                  <a:schemeClr val="tx1"/>
                </a:solidFill>
                <a:effectLst/>
                <a:latin typeface="+mn-lt"/>
                <a:ea typeface="+mn-ea"/>
                <a:cs typeface="+mn-cs"/>
              </a:rPr>
              <a:t>Gender dysphoria</a:t>
            </a:r>
            <a:r>
              <a:rPr lang="en-AU" sz="1200" b="0" i="0" kern="1200" baseline="0" dirty="0">
                <a:solidFill>
                  <a:schemeClr val="tx1"/>
                </a:solidFill>
                <a:effectLst/>
                <a:latin typeface="+mn-lt"/>
                <a:ea typeface="+mn-ea"/>
                <a:cs typeface="+mn-cs"/>
              </a:rPr>
              <a:t> is </a:t>
            </a:r>
            <a:r>
              <a:rPr lang="en-AU" sz="1200" b="0" i="0" kern="1200" dirty="0">
                <a:solidFill>
                  <a:schemeClr val="tx1"/>
                </a:solidFill>
                <a:effectLst/>
                <a:latin typeface="+mn-lt"/>
                <a:ea typeface="+mn-ea"/>
                <a:cs typeface="+mn-cs"/>
              </a:rPr>
              <a:t>the condition of feeling one's emotional and psychological identity as male or female to be opposite to one's biological sex.</a:t>
            </a:r>
            <a:endParaRPr lang="en-AU" dirty="0"/>
          </a:p>
        </p:txBody>
      </p:sp>
      <p:sp>
        <p:nvSpPr>
          <p:cNvPr id="4" name="Slide Number Placeholder 3"/>
          <p:cNvSpPr>
            <a:spLocks noGrp="1"/>
          </p:cNvSpPr>
          <p:nvPr>
            <p:ph type="sldNum" sz="quarter" idx="5"/>
          </p:nvPr>
        </p:nvSpPr>
        <p:spPr/>
        <p:txBody>
          <a:bodyPr/>
          <a:lstStyle/>
          <a:p>
            <a:fld id="{965F158C-14AD-2D49-BA7A-5544BBAE8D8C}" type="slidenum">
              <a:rPr lang="en-US" smtClean="0"/>
              <a:pPr/>
              <a:t>14</a:t>
            </a:fld>
            <a:endParaRPr lang="en-US"/>
          </a:p>
        </p:txBody>
      </p:sp>
    </p:spTree>
    <p:extLst>
      <p:ext uri="{BB962C8B-B14F-4D97-AF65-F5344CB8AC3E}">
        <p14:creationId xmlns:p14="http://schemas.microsoft.com/office/powerpoint/2010/main" val="2564659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Cultures across the world identify many genders</a:t>
            </a:r>
          </a:p>
          <a:p>
            <a:endParaRPr lang="en-AU" dirty="0"/>
          </a:p>
          <a:p>
            <a:r>
              <a:rPr lang="en-AU" dirty="0"/>
              <a:t>Someone’s gender identity can change over time and in certain situations for people</a:t>
            </a:r>
          </a:p>
        </p:txBody>
      </p:sp>
      <p:sp>
        <p:nvSpPr>
          <p:cNvPr id="4" name="Slide Number Placeholder 3"/>
          <p:cNvSpPr>
            <a:spLocks noGrp="1"/>
          </p:cNvSpPr>
          <p:nvPr>
            <p:ph type="sldNum" sz="quarter" idx="5"/>
          </p:nvPr>
        </p:nvSpPr>
        <p:spPr/>
        <p:txBody>
          <a:bodyPr/>
          <a:lstStyle/>
          <a:p>
            <a:fld id="{965F158C-14AD-2D49-BA7A-5544BBAE8D8C}" type="slidenum">
              <a:rPr lang="en-US" smtClean="0"/>
              <a:pPr/>
              <a:t>15</a:t>
            </a:fld>
            <a:endParaRPr lang="en-US"/>
          </a:p>
        </p:txBody>
      </p:sp>
    </p:spTree>
    <p:extLst>
      <p:ext uri="{BB962C8B-B14F-4D97-AF65-F5344CB8AC3E}">
        <p14:creationId xmlns:p14="http://schemas.microsoft.com/office/powerpoint/2010/main" val="1120188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Gender expression is how we present our gender through clothing, mannerisms, etc. The centre if that is </a:t>
            </a:r>
            <a:r>
              <a:rPr lang="en-AU" sz="1200" dirty="0"/>
              <a:t>Androgynous where someone doesn’t present as either male or female.</a:t>
            </a:r>
            <a:endParaRPr lang="en-AU" dirty="0"/>
          </a:p>
        </p:txBody>
      </p:sp>
      <p:sp>
        <p:nvSpPr>
          <p:cNvPr id="4" name="Slide Number Placeholder 3"/>
          <p:cNvSpPr>
            <a:spLocks noGrp="1"/>
          </p:cNvSpPr>
          <p:nvPr>
            <p:ph type="sldNum" sz="quarter" idx="5"/>
          </p:nvPr>
        </p:nvSpPr>
        <p:spPr/>
        <p:txBody>
          <a:bodyPr/>
          <a:lstStyle/>
          <a:p>
            <a:fld id="{965F158C-14AD-2D49-BA7A-5544BBAE8D8C}" type="slidenum">
              <a:rPr lang="en-US" smtClean="0"/>
              <a:pPr/>
              <a:t>16</a:t>
            </a:fld>
            <a:endParaRPr lang="en-US"/>
          </a:p>
        </p:txBody>
      </p:sp>
    </p:spTree>
    <p:extLst>
      <p:ext uri="{BB962C8B-B14F-4D97-AF65-F5344CB8AC3E}">
        <p14:creationId xmlns:p14="http://schemas.microsoft.com/office/powerpoint/2010/main" val="647777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Discussion on bisexuality and the misconceptions</a:t>
            </a:r>
          </a:p>
          <a:p>
            <a:r>
              <a:rPr lang="en-AU" dirty="0"/>
              <a:t>Pansexual – attraction has nothing to do with gender</a:t>
            </a:r>
          </a:p>
          <a:p>
            <a:r>
              <a:rPr lang="en-AU" dirty="0"/>
              <a:t>Asexual – people that lack sexual attraction; not necessarily a lack of sexual activity, just a lack of sexual attraction</a:t>
            </a:r>
          </a:p>
        </p:txBody>
      </p:sp>
      <p:sp>
        <p:nvSpPr>
          <p:cNvPr id="4" name="Slide Number Placeholder 3"/>
          <p:cNvSpPr>
            <a:spLocks noGrp="1"/>
          </p:cNvSpPr>
          <p:nvPr>
            <p:ph type="sldNum" sz="quarter" idx="5"/>
          </p:nvPr>
        </p:nvSpPr>
        <p:spPr/>
        <p:txBody>
          <a:bodyPr/>
          <a:lstStyle/>
          <a:p>
            <a:fld id="{965F158C-14AD-2D49-BA7A-5544BBAE8D8C}" type="slidenum">
              <a:rPr lang="en-US" smtClean="0"/>
              <a:pPr/>
              <a:t>17</a:t>
            </a:fld>
            <a:endParaRPr lang="en-US"/>
          </a:p>
        </p:txBody>
      </p:sp>
    </p:spTree>
    <p:extLst>
      <p:ext uri="{BB962C8B-B14F-4D97-AF65-F5344CB8AC3E}">
        <p14:creationId xmlns:p14="http://schemas.microsoft.com/office/powerpoint/2010/main" val="2944340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all very complex and each person’s experiences and “fit” is different and unique.</a:t>
            </a:r>
          </a:p>
          <a:p>
            <a:endParaRPr lang="en-AU" dirty="0"/>
          </a:p>
          <a:p>
            <a:r>
              <a:rPr lang="en-AU" dirty="0"/>
              <a:t>I am a cis-gender male who identifies as a man and is attracted to men.</a:t>
            </a:r>
          </a:p>
        </p:txBody>
      </p:sp>
      <p:sp>
        <p:nvSpPr>
          <p:cNvPr id="4" name="Slide Number Placeholder 3"/>
          <p:cNvSpPr>
            <a:spLocks noGrp="1"/>
          </p:cNvSpPr>
          <p:nvPr>
            <p:ph type="sldNum" sz="quarter" idx="5"/>
          </p:nvPr>
        </p:nvSpPr>
        <p:spPr/>
        <p:txBody>
          <a:bodyPr/>
          <a:lstStyle/>
          <a:p>
            <a:fld id="{965F158C-14AD-2D49-BA7A-5544BBAE8D8C}" type="slidenum">
              <a:rPr lang="en-US" smtClean="0"/>
              <a:pPr/>
              <a:t>18</a:t>
            </a:fld>
            <a:endParaRPr lang="en-US"/>
          </a:p>
        </p:txBody>
      </p:sp>
    </p:spTree>
    <p:extLst>
      <p:ext uri="{BB962C8B-B14F-4D97-AF65-F5344CB8AC3E}">
        <p14:creationId xmlns:p14="http://schemas.microsoft.com/office/powerpoint/2010/main" val="3293504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Personal pronouns are the pronouns we substitute for people’s names. In the third person, personal pronouns indicate gender, and people may use pronouns that align with how they identify their own gender or body. </a:t>
            </a:r>
          </a:p>
          <a:p>
            <a:endParaRPr lang="en-AU" dirty="0"/>
          </a:p>
          <a:p>
            <a:r>
              <a:rPr lang="en-AU" sz="1200" kern="1200" dirty="0">
                <a:solidFill>
                  <a:schemeClr val="tx1"/>
                </a:solidFill>
                <a:effectLst/>
                <a:latin typeface="+mn-lt"/>
                <a:ea typeface="+mn-ea"/>
                <a:cs typeface="+mn-cs"/>
              </a:rPr>
              <a:t>Personal pronouns include: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Female - she/her/hers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Male - he/him/his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Plural or Gender Neutral singular - they/them/theirs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Other Gender-neutral pronouns such as – ze/</a:t>
            </a:r>
            <a:r>
              <a:rPr lang="en-AU" sz="1200" kern="1200" dirty="0" err="1">
                <a:solidFill>
                  <a:schemeClr val="tx1"/>
                </a:solidFill>
                <a:effectLst/>
                <a:latin typeface="+mn-lt"/>
                <a:ea typeface="+mn-ea"/>
                <a:cs typeface="+mn-cs"/>
              </a:rPr>
              <a:t>hir</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hirs</a:t>
            </a:r>
            <a:endParaRPr lang="en-AU" sz="1200" kern="1200" dirty="0">
              <a:solidFill>
                <a:schemeClr val="tx1"/>
              </a:solidFill>
              <a:effectLst/>
              <a:latin typeface="+mn-lt"/>
              <a:ea typeface="+mn-ea"/>
              <a:cs typeface="+mn-cs"/>
            </a:endParaRPr>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a:p>
            <a:r>
              <a:rPr lang="en-AU" sz="1200" b="1" i="0" kern="1200" cap="all" dirty="0">
                <a:solidFill>
                  <a:schemeClr val="tx1"/>
                </a:solidFill>
                <a:effectLst/>
                <a:latin typeface="+mn-lt"/>
                <a:ea typeface="+mn-ea"/>
                <a:cs typeface="+mn-cs"/>
              </a:rPr>
              <a:t>WHY THEY’RE IMPORTANT</a:t>
            </a:r>
          </a:p>
          <a:p>
            <a:r>
              <a:rPr lang="en-AU" sz="1200" b="0" i="0" kern="1200" dirty="0">
                <a:solidFill>
                  <a:schemeClr val="tx1"/>
                </a:solidFill>
                <a:effectLst/>
                <a:latin typeface="+mn-lt"/>
                <a:ea typeface="+mn-ea"/>
                <a:cs typeface="+mn-cs"/>
              </a:rPr>
              <a:t>There are lots of reasons why it’s important to use the pronouns that a person prefers. Put simply, though? It can make a person feel pretty shit when you use the wrong ones.</a:t>
            </a:r>
            <a:br>
              <a:rPr lang="en-AU" sz="1200" b="0" i="0" kern="1200" dirty="0">
                <a:solidFill>
                  <a:schemeClr val="tx1"/>
                </a:solidFill>
                <a:effectLst/>
                <a:latin typeface="+mn-lt"/>
                <a:ea typeface="+mn-ea"/>
                <a:cs typeface="+mn-cs"/>
              </a:rPr>
            </a:b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If someone happens to use pronouns that are different to what you might expect, they’ve probably thought long and hard about which ones and why.</a:t>
            </a:r>
            <a:br>
              <a:rPr lang="en-AU" sz="1200" b="0" i="0" kern="1200" dirty="0">
                <a:solidFill>
                  <a:schemeClr val="tx1"/>
                </a:solidFill>
                <a:effectLst/>
                <a:latin typeface="+mn-lt"/>
                <a:ea typeface="+mn-ea"/>
                <a:cs typeface="+mn-cs"/>
              </a:rPr>
            </a:br>
            <a:br>
              <a:rPr lang="en-AU" sz="1200" b="0" i="0" kern="1200" dirty="0">
                <a:solidFill>
                  <a:schemeClr val="tx1"/>
                </a:solidFill>
                <a:effectLst/>
                <a:latin typeface="+mn-lt"/>
                <a:ea typeface="+mn-ea"/>
                <a:cs typeface="+mn-cs"/>
              </a:rPr>
            </a:br>
            <a:r>
              <a:rPr lang="en-AU" sz="1200" b="1" i="0" kern="1200" dirty="0">
                <a:solidFill>
                  <a:schemeClr val="tx1"/>
                </a:solidFill>
                <a:effectLst/>
                <a:latin typeface="+mn-lt"/>
                <a:ea typeface="+mn-ea"/>
                <a:cs typeface="+mn-cs"/>
              </a:rPr>
              <a:t>Misgendering</a:t>
            </a:r>
            <a:r>
              <a:rPr lang="en-AU" sz="1200" b="0" i="0" kern="1200" dirty="0">
                <a:solidFill>
                  <a:schemeClr val="tx1"/>
                </a:solidFill>
                <a:effectLst/>
                <a:latin typeface="+mn-lt"/>
                <a:ea typeface="+mn-ea"/>
                <a:cs typeface="+mn-cs"/>
              </a:rPr>
              <a:t> is a term used to describe accidentally or intentionally using </a:t>
            </a:r>
            <a:r>
              <a:rPr lang="en-AU" sz="1200" b="1" i="0" kern="1200" dirty="0">
                <a:solidFill>
                  <a:schemeClr val="tx1"/>
                </a:solidFill>
                <a:effectLst/>
                <a:latin typeface="+mn-lt"/>
                <a:ea typeface="+mn-ea"/>
                <a:cs typeface="+mn-cs"/>
              </a:rPr>
              <a:t>incorrect</a:t>
            </a:r>
            <a:r>
              <a:rPr lang="en-AU" sz="1200" b="0" i="0" kern="1200" dirty="0">
                <a:solidFill>
                  <a:schemeClr val="tx1"/>
                </a:solidFill>
                <a:effectLst/>
                <a:latin typeface="+mn-lt"/>
                <a:ea typeface="+mn-ea"/>
                <a:cs typeface="+mn-cs"/>
              </a:rPr>
              <a:t> pronouns about or towards a person. It can happen as an accident, and that's okay. But when it happens intentionally, it's pretty crappy.</a:t>
            </a:r>
            <a:br>
              <a:rPr lang="en-AU" sz="1200" b="0" i="0" kern="1200" dirty="0">
                <a:solidFill>
                  <a:schemeClr val="tx1"/>
                </a:solidFill>
                <a:effectLst/>
                <a:latin typeface="+mn-lt"/>
                <a:ea typeface="+mn-ea"/>
                <a:cs typeface="+mn-cs"/>
              </a:rPr>
            </a:br>
            <a:br>
              <a:rPr lang="en-AU" sz="1200" b="0" i="0" kern="1200" dirty="0">
                <a:solidFill>
                  <a:schemeClr val="tx1"/>
                </a:solidFill>
                <a:effectLst/>
                <a:latin typeface="+mn-lt"/>
                <a:ea typeface="+mn-ea"/>
                <a:cs typeface="+mn-cs"/>
              </a:rPr>
            </a:br>
            <a:r>
              <a:rPr lang="en-AU" sz="1200" b="0" i="0" kern="1200" dirty="0">
                <a:solidFill>
                  <a:schemeClr val="tx1"/>
                </a:solidFill>
                <a:effectLst/>
                <a:latin typeface="+mn-lt"/>
                <a:ea typeface="+mn-ea"/>
                <a:cs typeface="+mn-cs"/>
              </a:rPr>
              <a:t>It’s not always easy to come out and tell people you’re trans* or that prefer a new set of pronouns, so using the right ones really is a big deal and a pretty awesome thing.</a:t>
            </a:r>
          </a:p>
          <a:p>
            <a:endParaRPr lang="en-AU" sz="1200" b="0" i="0" kern="1200" dirty="0">
              <a:solidFill>
                <a:schemeClr val="tx1"/>
              </a:solidFill>
              <a:effectLst/>
              <a:latin typeface="+mn-lt"/>
              <a:ea typeface="+mn-ea"/>
              <a:cs typeface="+mn-cs"/>
            </a:endParaRPr>
          </a:p>
          <a:p>
            <a:r>
              <a:rPr lang="en-AU" sz="1200" b="1" i="0" kern="1200" cap="all" dirty="0">
                <a:solidFill>
                  <a:schemeClr val="tx1"/>
                </a:solidFill>
                <a:effectLst/>
                <a:latin typeface="+mn-lt"/>
                <a:ea typeface="+mn-ea"/>
                <a:cs typeface="+mn-cs"/>
              </a:rPr>
              <a:t>GENITALS ≠ GENDER</a:t>
            </a:r>
          </a:p>
          <a:p>
            <a:r>
              <a:rPr lang="en-AU" sz="1200" b="0" i="0" kern="1200" dirty="0">
                <a:solidFill>
                  <a:schemeClr val="tx1"/>
                </a:solidFill>
                <a:effectLst/>
                <a:latin typeface="+mn-lt"/>
                <a:ea typeface="+mn-ea"/>
                <a:cs typeface="+mn-cs"/>
              </a:rPr>
              <a:t>This is probably the biggest mistake you can make.</a:t>
            </a:r>
          </a:p>
          <a:p>
            <a:r>
              <a:rPr lang="en-AU" sz="1200" b="0" i="0" kern="1200" dirty="0">
                <a:solidFill>
                  <a:schemeClr val="tx1"/>
                </a:solidFill>
                <a:effectLst/>
                <a:latin typeface="+mn-lt"/>
                <a:ea typeface="+mn-ea"/>
                <a:cs typeface="+mn-cs"/>
              </a:rPr>
              <a:t>It’s an easy assumption to make accidentally, but genitals and bodies in general don’t reflect </a:t>
            </a:r>
            <a:r>
              <a:rPr lang="en-AU" sz="1200" b="0" i="1" kern="1200" dirty="0">
                <a:solidFill>
                  <a:schemeClr val="tx1"/>
                </a:solidFill>
                <a:effectLst/>
                <a:latin typeface="+mn-lt"/>
                <a:ea typeface="+mn-ea"/>
                <a:cs typeface="+mn-cs"/>
              </a:rPr>
              <a:t>anything</a:t>
            </a:r>
            <a:r>
              <a:rPr lang="en-AU" sz="1200" b="0" i="0" kern="1200" dirty="0">
                <a:solidFill>
                  <a:schemeClr val="tx1"/>
                </a:solidFill>
                <a:effectLst/>
                <a:latin typeface="+mn-lt"/>
                <a:ea typeface="+mn-ea"/>
                <a:cs typeface="+mn-cs"/>
              </a:rPr>
              <a:t> about a person’s pronouns or gender.</a:t>
            </a:r>
          </a:p>
          <a:p>
            <a:r>
              <a:rPr lang="en-AU" sz="1200" b="0" i="0" kern="1200" dirty="0">
                <a:solidFill>
                  <a:schemeClr val="tx1"/>
                </a:solidFill>
                <a:effectLst/>
                <a:latin typeface="+mn-lt"/>
                <a:ea typeface="+mn-ea"/>
                <a:cs typeface="+mn-cs"/>
              </a:rPr>
              <a:t>Above all else, don’t try to argue this with a person. Even if you personally disagree, a person who’s asking you to use new pronouns more than likely already has their mind made up, and will probably also feel pretty hurt. Basically, what’s more important? Someone’s anatomy, or their happiness?</a:t>
            </a:r>
            <a:endParaRPr lang="en-AU" dirty="0"/>
          </a:p>
          <a:p>
            <a:pPr marL="0" lvl="0" indent="0">
              <a:buFont typeface="Arial" panose="020B0604020202020204" pitchFamily="34" charset="0"/>
              <a:buNone/>
            </a:pP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65F158C-14AD-2D49-BA7A-5544BBAE8D8C}" type="slidenum">
              <a:rPr lang="en-US" smtClean="0"/>
              <a:pPr/>
              <a:t>19</a:t>
            </a:fld>
            <a:endParaRPr lang="en-US"/>
          </a:p>
        </p:txBody>
      </p:sp>
    </p:spTree>
    <p:extLst>
      <p:ext uri="{BB962C8B-B14F-4D97-AF65-F5344CB8AC3E}">
        <p14:creationId xmlns:p14="http://schemas.microsoft.com/office/powerpoint/2010/main" val="2239181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AU" sz="1200" kern="1200" dirty="0">
                <a:solidFill>
                  <a:schemeClr val="tx1"/>
                </a:solidFill>
                <a:effectLst/>
                <a:latin typeface="+mn-lt"/>
                <a:ea typeface="+mn-ea"/>
                <a:cs typeface="+mn-cs"/>
              </a:rPr>
              <a:t>1. Make time to talk to members of the LGBT community about their experiences</a:t>
            </a:r>
          </a:p>
          <a:p>
            <a:pPr marL="0" indent="0">
              <a:buFont typeface="+mj-lt"/>
              <a:buNone/>
            </a:pPr>
            <a:r>
              <a:rPr lang="en-AU" sz="1200" kern="1200" dirty="0">
                <a:solidFill>
                  <a:schemeClr val="tx1"/>
                </a:solidFill>
                <a:effectLst/>
                <a:latin typeface="+mn-lt"/>
                <a:ea typeface="+mn-ea"/>
                <a:cs typeface="+mn-cs"/>
              </a:rPr>
              <a:t>2. Be yourself, ask yourself how you would like to be treated in your club, in the community.</a:t>
            </a:r>
          </a:p>
          <a:p>
            <a:pPr marL="0" indent="0">
              <a:buFont typeface="+mj-lt"/>
              <a:buNone/>
            </a:pPr>
            <a:r>
              <a:rPr lang="en-AU" sz="1200" kern="1200" dirty="0">
                <a:solidFill>
                  <a:schemeClr val="tx1"/>
                </a:solidFill>
                <a:effectLst/>
                <a:latin typeface="+mn-lt"/>
                <a:ea typeface="+mn-ea"/>
                <a:cs typeface="+mn-cs"/>
              </a:rPr>
              <a:t>3. Be visible, make clear public statements about the importance of LGBT equality to you and your club. Use the Diverse | Inclusive heart on your club materials.</a:t>
            </a:r>
          </a:p>
          <a:p>
            <a:pPr marL="0" indent="0">
              <a:buFont typeface="+mj-lt"/>
              <a:buNone/>
            </a:pPr>
            <a:r>
              <a:rPr lang="en-AU" sz="1200" kern="1200" dirty="0">
                <a:solidFill>
                  <a:schemeClr val="tx1"/>
                </a:solidFill>
                <a:effectLst/>
                <a:latin typeface="+mn-lt"/>
                <a:ea typeface="+mn-ea"/>
                <a:cs typeface="+mn-cs"/>
              </a:rPr>
              <a:t>4. Call out negative behaviours and words that are not inclusive</a:t>
            </a:r>
          </a:p>
          <a:p>
            <a:pPr marL="0" indent="0">
              <a:buFont typeface="+mj-lt"/>
              <a:buNone/>
            </a:pPr>
            <a:r>
              <a:rPr lang="en-AU" sz="1200" kern="1200" dirty="0">
                <a:solidFill>
                  <a:schemeClr val="tx1"/>
                </a:solidFill>
                <a:effectLst/>
                <a:latin typeface="+mn-lt"/>
                <a:ea typeface="+mn-ea"/>
                <a:cs typeface="+mn-cs"/>
              </a:rPr>
              <a:t>5. Put words into practice, attend LGBT inclusion events and bring your fellow club members</a:t>
            </a:r>
          </a:p>
          <a:p>
            <a:pPr marL="0" indent="0">
              <a:buFont typeface="+mj-lt"/>
              <a:buNone/>
            </a:pPr>
            <a:r>
              <a:rPr lang="en-AU" sz="1200" kern="1200" dirty="0">
                <a:solidFill>
                  <a:schemeClr val="tx1"/>
                </a:solidFill>
                <a:effectLst/>
                <a:latin typeface="+mn-lt"/>
                <a:ea typeface="+mn-ea"/>
                <a:cs typeface="+mn-cs"/>
              </a:rPr>
              <a:t>6. Join the LGBT Rotarians and Friends Fellowship by searching for our group on Facebook.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F158C-14AD-2D49-BA7A-5544BBAE8D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263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LGBT+: Why do we link these together? Shared experience and a stronger community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“odd one out” is often Intersex – physical</a:t>
            </a:r>
            <a:r>
              <a:rPr lang="en-US" baseline="0" dirty="0"/>
              <a:t>, </a:t>
            </a:r>
            <a:r>
              <a:rPr lang="en-US" dirty="0"/>
              <a:t>biological or hormonal characteristics that don’t fit the typical definitions of female or male. </a:t>
            </a:r>
            <a:r>
              <a:rPr lang="en-US" sz="1200" kern="1200" dirty="0">
                <a:solidFill>
                  <a:schemeClr val="tx1"/>
                </a:solidFill>
                <a:effectLst/>
                <a:latin typeface="+mn-lt"/>
                <a:ea typeface="+mn-ea"/>
                <a:cs typeface="+mn-cs"/>
              </a:rPr>
              <a:t>May have characteristics of both sexes.</a:t>
            </a:r>
            <a:r>
              <a:rPr lang="en-AU" dirty="0">
                <a:effectLst/>
              </a:rPr>
              <a:t> This community sometimes doesn’t like to be included in the LGBT ”spectrum” because their experience is different - they sometimes don’t need to “come out”.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Queer: one</a:t>
            </a:r>
            <a:r>
              <a:rPr lang="en-US" baseline="0" dirty="0"/>
              <a:t> of those words that was once a slur, has been reclaimed, especially by the younger LGBT population, as kind of an umbrella term to mean ’not straight’, some older generations still find the term uncomfortable whereas younger LGBTI people embrace the term.</a:t>
            </a:r>
            <a:endParaRPr lang="en-US" dirty="0"/>
          </a:p>
        </p:txBody>
      </p:sp>
      <p:sp>
        <p:nvSpPr>
          <p:cNvPr id="4" name="Slide Number Placeholder 3"/>
          <p:cNvSpPr>
            <a:spLocks noGrp="1"/>
          </p:cNvSpPr>
          <p:nvPr>
            <p:ph type="sldNum" sz="quarter" idx="5"/>
          </p:nvPr>
        </p:nvSpPr>
        <p:spPr/>
        <p:txBody>
          <a:bodyPr/>
          <a:lstStyle/>
          <a:p>
            <a:fld id="{965F158C-14AD-2D49-BA7A-5544BBAE8D8C}" type="slidenum">
              <a:rPr lang="en-US" smtClean="0"/>
              <a:pPr/>
              <a:t>3</a:t>
            </a:fld>
            <a:endParaRPr lang="en-US"/>
          </a:p>
        </p:txBody>
      </p:sp>
    </p:spTree>
    <p:extLst>
      <p:ext uri="{BB962C8B-B14F-4D97-AF65-F5344CB8AC3E}">
        <p14:creationId xmlns:p14="http://schemas.microsoft.com/office/powerpoint/2010/main" val="2545793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a:t>
            </a:r>
            <a:r>
              <a:rPr lang="en-AU" baseline="0" dirty="0"/>
              <a:t> g</a:t>
            </a:r>
            <a:r>
              <a:rPr lang="en-AU" dirty="0"/>
              <a:t>ay NZ video</a:t>
            </a:r>
          </a:p>
        </p:txBody>
      </p:sp>
      <p:sp>
        <p:nvSpPr>
          <p:cNvPr id="4" name="Slide Number Placeholder 3"/>
          <p:cNvSpPr>
            <a:spLocks noGrp="1"/>
          </p:cNvSpPr>
          <p:nvPr>
            <p:ph type="sldNum" sz="quarter" idx="10"/>
          </p:nvPr>
        </p:nvSpPr>
        <p:spPr/>
        <p:txBody>
          <a:bodyPr/>
          <a:lstStyle/>
          <a:p>
            <a:fld id="{965F158C-14AD-2D49-BA7A-5544BBAE8D8C}" type="slidenum">
              <a:rPr lang="en-US" smtClean="0"/>
              <a:pPr/>
              <a:t>22</a:t>
            </a:fld>
            <a:endParaRPr lang="en-US"/>
          </a:p>
        </p:txBody>
      </p:sp>
    </p:spTree>
    <p:extLst>
      <p:ext uri="{BB962C8B-B14F-4D97-AF65-F5344CB8AC3E}">
        <p14:creationId xmlns:p14="http://schemas.microsoft.com/office/powerpoint/2010/main" val="400887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dirty="0"/>
              <a:t>First of all, I’d like to explore what means to be an inclusive person.</a:t>
            </a:r>
          </a:p>
          <a:p>
            <a:pPr marL="0" indent="0">
              <a:buFont typeface="Arial" panose="020B0604020202020204" pitchFamily="34" charset="0"/>
              <a:buNone/>
            </a:pPr>
            <a:r>
              <a:rPr lang="en-AU" dirty="0"/>
              <a:t>What’s the difference between accepting and inclusive? (Accepting is passive – you don’t actually need to do anything whereas inclusive is active)</a:t>
            </a:r>
          </a:p>
          <a:p>
            <a:pPr marL="0" indent="0">
              <a:buFont typeface="Arial" panose="020B0604020202020204" pitchFamily="34" charset="0"/>
              <a:buNone/>
            </a:pPr>
            <a:r>
              <a:rPr lang="en-AU" dirty="0"/>
              <a:t>What does being an inclusive person mean to you?</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Why should we care about LGBT inclusion? Some suggested responses:</a:t>
            </a:r>
          </a:p>
          <a:p>
            <a:pPr marL="171450" indent="-171450">
              <a:buFont typeface="Arial" panose="020B0604020202020204" pitchFamily="34" charset="0"/>
              <a:buChar char="•"/>
            </a:pPr>
            <a:r>
              <a:rPr lang="en-AU" dirty="0"/>
              <a:t>Makes </a:t>
            </a:r>
            <a:r>
              <a:rPr lang="en-AU" dirty="0" err="1"/>
              <a:t>ppl</a:t>
            </a:r>
            <a:r>
              <a:rPr lang="en-AU" dirty="0"/>
              <a:t> feel welcome</a:t>
            </a:r>
          </a:p>
          <a:p>
            <a:pPr marL="171450" indent="-171450">
              <a:buFont typeface="Arial" panose="020B0604020202020204" pitchFamily="34" charset="0"/>
              <a:buChar char="•"/>
            </a:pPr>
            <a:r>
              <a:rPr lang="en-AU" dirty="0"/>
              <a:t>Young </a:t>
            </a:r>
            <a:r>
              <a:rPr lang="en-AU" dirty="0" err="1"/>
              <a:t>ppl</a:t>
            </a:r>
            <a:r>
              <a:rPr lang="en-AU" dirty="0"/>
              <a:t> care about social issues like</a:t>
            </a:r>
            <a:r>
              <a:rPr lang="en-AU" baseline="0" dirty="0"/>
              <a:t> inclusion of all people</a:t>
            </a:r>
          </a:p>
          <a:p>
            <a:pPr marL="171450" indent="-171450">
              <a:buFont typeface="Arial" panose="020B0604020202020204" pitchFamily="34" charset="0"/>
              <a:buChar char="•"/>
            </a:pPr>
            <a:r>
              <a:rPr lang="en-AU" baseline="0" dirty="0"/>
              <a:t>Draw new, diverse membership to our clubs</a:t>
            </a:r>
          </a:p>
          <a:p>
            <a:pPr marL="171450" indent="-171450">
              <a:buFont typeface="Arial" panose="020B0604020202020204" pitchFamily="34" charset="0"/>
              <a:buChar char="•"/>
            </a:pPr>
            <a:r>
              <a:rPr lang="en-AU" baseline="0" dirty="0"/>
              <a:t>Because RI Policy requires us to </a:t>
            </a:r>
            <a:r>
              <a:rPr lang="en-AU" baseline="0" dirty="0">
                <a:solidFill>
                  <a:srgbClr val="FF0000"/>
                </a:solidFill>
              </a:rPr>
              <a:t>[insert exact words]</a:t>
            </a:r>
            <a:endParaRPr lang="en-AU" dirty="0">
              <a:solidFill>
                <a:srgbClr val="FF0000"/>
              </a:solidFill>
            </a:endParaRPr>
          </a:p>
        </p:txBody>
      </p:sp>
      <p:sp>
        <p:nvSpPr>
          <p:cNvPr id="4" name="Slide Number Placeholder 3"/>
          <p:cNvSpPr>
            <a:spLocks noGrp="1"/>
          </p:cNvSpPr>
          <p:nvPr>
            <p:ph type="sldNum" sz="quarter" idx="10"/>
          </p:nvPr>
        </p:nvSpPr>
        <p:spPr/>
        <p:txBody>
          <a:bodyPr/>
          <a:lstStyle/>
          <a:p>
            <a:fld id="{965F158C-14AD-2D49-BA7A-5544BBAE8D8C}" type="slidenum">
              <a:rPr lang="en-US" smtClean="0"/>
              <a:pPr/>
              <a:t>4</a:t>
            </a:fld>
            <a:endParaRPr lang="en-US"/>
          </a:p>
        </p:txBody>
      </p:sp>
    </p:spTree>
    <p:extLst>
      <p:ext uri="{BB962C8B-B14F-4D97-AF65-F5344CB8AC3E}">
        <p14:creationId xmlns:p14="http://schemas.microsoft.com/office/powerpoint/2010/main" val="303030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Moving tact or a second, I want to touch on the impact of homophobia on mental health. This is a space where we, as Rotarians, really can do a lot to support, not only our members but also our local communities.</a:t>
            </a:r>
          </a:p>
          <a:p>
            <a:endParaRPr lang="en-AU" dirty="0"/>
          </a:p>
          <a:p>
            <a:r>
              <a:rPr lang="en-AU" dirty="0"/>
              <a:t>Being inclusive of everyone means that people feel supported and these levels are not so high.</a:t>
            </a:r>
          </a:p>
          <a:p>
            <a:endParaRPr lang="en-AU" dirty="0"/>
          </a:p>
          <a:p>
            <a:r>
              <a:rPr lang="en-AU" dirty="0"/>
              <a:t>Another issue in this space is LGBT+ Youth homelessness. Where young people do not feel supported at home they are often forced to leave that environment and end up homeless. The numbers of homeless LGBT+ youth are </a:t>
            </a:r>
            <a:r>
              <a:rPr lang="en-AU" sz="1200" b="0" i="0" kern="1200" dirty="0">
                <a:solidFill>
                  <a:schemeClr val="tx1"/>
                </a:solidFill>
                <a:effectLst/>
                <a:latin typeface="+mn-lt"/>
                <a:ea typeface="+mn-ea"/>
                <a:cs typeface="+mn-cs"/>
              </a:rPr>
              <a:t>disproportionate to their straight counterparts. LGBT+ young people comprise only 10 per cent of the under 18 population, they comprise 40 per cent of homeless young people. Conditions for transgender youth appear to be the most difficult, with 20 per cent of transgender adults in their 30s reporting having been homeless at some point in their lives.</a:t>
            </a:r>
            <a:endParaRPr lang="en-AU" dirty="0"/>
          </a:p>
        </p:txBody>
      </p:sp>
      <p:sp>
        <p:nvSpPr>
          <p:cNvPr id="4" name="Slide Number Placeholder 3"/>
          <p:cNvSpPr>
            <a:spLocks noGrp="1"/>
          </p:cNvSpPr>
          <p:nvPr>
            <p:ph type="sldNum" sz="quarter" idx="5"/>
          </p:nvPr>
        </p:nvSpPr>
        <p:spPr/>
        <p:txBody>
          <a:bodyPr/>
          <a:lstStyle/>
          <a:p>
            <a:fld id="{965F158C-14AD-2D49-BA7A-5544BBAE8D8C}" type="slidenum">
              <a:rPr lang="en-US" smtClean="0"/>
              <a:pPr/>
              <a:t>5</a:t>
            </a:fld>
            <a:endParaRPr lang="en-US"/>
          </a:p>
        </p:txBody>
      </p:sp>
    </p:spTree>
    <p:extLst>
      <p:ext uri="{BB962C8B-B14F-4D97-AF65-F5344CB8AC3E}">
        <p14:creationId xmlns:p14="http://schemas.microsoft.com/office/powerpoint/2010/main" val="209565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dirty="0"/>
              <a:t>Do this as</a:t>
            </a:r>
            <a:r>
              <a:rPr lang="en-AU" baseline="0" dirty="0"/>
              <a:t> an example with two people up the front.</a:t>
            </a:r>
            <a:endParaRPr lang="en-AU" dirty="0"/>
          </a:p>
          <a:p>
            <a:pPr lvl="0"/>
            <a:endParaRPr lang="en-AU" dirty="0"/>
          </a:p>
          <a:p>
            <a:pPr lvl="0"/>
            <a:r>
              <a:rPr lang="en-AU" dirty="0"/>
              <a:t>Have a conversation with each other as if the other person was a new club member that you are trying to meet. In this conversation: you c</a:t>
            </a:r>
            <a:r>
              <a:rPr lang="en-AU" altLang="en-US" dirty="0"/>
              <a:t>an’t reveal your sexual orientation, you can’t reveal the gender of anyone you talk about, and you can’t lie.</a:t>
            </a:r>
          </a:p>
          <a:p>
            <a:endParaRPr lang="en-AU" dirty="0"/>
          </a:p>
          <a:p>
            <a:r>
              <a:rPr lang="en-AU" dirty="0"/>
              <a:t>Debrief points:</a:t>
            </a:r>
          </a:p>
          <a:p>
            <a:r>
              <a:rPr lang="en-AU" dirty="0"/>
              <a:t>Were your answers shorter then normal? People’s answers shorter – forget how to speak in sentences. “What does your partner do? Banking”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real life a self editor will often lie to keep an appearance of “normality”. Self editors spend 30% of their energy self editing - imagine having to do that in all parts of your life.</a:t>
            </a:r>
          </a:p>
          <a:p>
            <a:r>
              <a:rPr lang="en-AU" dirty="0"/>
              <a:t>What would a person who is out to some but not all be thinking and feeling if they had a conversation to a mixed group of “knowing and not knowing” people?</a:t>
            </a:r>
          </a:p>
        </p:txBody>
      </p:sp>
      <p:sp>
        <p:nvSpPr>
          <p:cNvPr id="4" name="Slide Number Placeholder 3"/>
          <p:cNvSpPr>
            <a:spLocks noGrp="1"/>
          </p:cNvSpPr>
          <p:nvPr>
            <p:ph type="sldNum" sz="quarter" idx="5"/>
          </p:nvPr>
        </p:nvSpPr>
        <p:spPr/>
        <p:txBody>
          <a:bodyPr/>
          <a:lstStyle/>
          <a:p>
            <a:fld id="{965F158C-14AD-2D49-BA7A-5544BBAE8D8C}" type="slidenum">
              <a:rPr lang="en-US" smtClean="0"/>
              <a:pPr/>
              <a:t>6</a:t>
            </a:fld>
            <a:endParaRPr lang="en-US"/>
          </a:p>
        </p:txBody>
      </p:sp>
    </p:spTree>
    <p:extLst>
      <p:ext uri="{BB962C8B-B14F-4D97-AF65-F5344CB8AC3E}">
        <p14:creationId xmlns:p14="http://schemas.microsoft.com/office/powerpoint/2010/main" val="4210442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ANZ</a:t>
            </a:r>
            <a:r>
              <a:rPr lang="en-AU" baseline="0" dirty="0"/>
              <a:t> #</a:t>
            </a:r>
            <a:r>
              <a:rPr lang="en-AU" baseline="0" dirty="0" err="1"/>
              <a:t>holdtight</a:t>
            </a:r>
            <a:r>
              <a:rPr lang="en-AU" baseline="0" dirty="0"/>
              <a:t> video</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5F158C-14AD-2D49-BA7A-5544BBAE8D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135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are we talking about and not talking about?</a:t>
            </a:r>
          </a:p>
          <a:p>
            <a:pPr marL="171450" indent="-171450">
              <a:buFont typeface="Arial" panose="020B0604020202020204" pitchFamily="34" charset="0"/>
              <a:buChar char="•"/>
            </a:pPr>
            <a:r>
              <a:rPr lang="en-AU" dirty="0"/>
              <a:t>Behaviour and not beliefs</a:t>
            </a:r>
          </a:p>
          <a:p>
            <a:pPr marL="171450" indent="-171450">
              <a:buFont typeface="Arial" panose="020B0604020202020204" pitchFamily="34" charset="0"/>
              <a:buChar char="•"/>
            </a:pPr>
            <a:r>
              <a:rPr lang="en-AU" dirty="0"/>
              <a:t>Awareness and not views</a:t>
            </a:r>
          </a:p>
          <a:p>
            <a:pPr marL="171450" indent="-171450">
              <a:buFont typeface="Arial" panose="020B0604020202020204" pitchFamily="34" charset="0"/>
              <a:buChar char="•"/>
            </a:pPr>
            <a:r>
              <a:rPr lang="en-AU" dirty="0"/>
              <a:t>It’s not about fining all the “gays in the village”</a:t>
            </a:r>
          </a:p>
          <a:p>
            <a:pPr marL="171450" indent="-171450">
              <a:buFont typeface="Arial" panose="020B0604020202020204" pitchFamily="34" charset="0"/>
              <a:buChar char="•"/>
            </a:pPr>
            <a:r>
              <a:rPr lang="en-AU" dirty="0"/>
              <a:t>It’s not about changing peoples’ views and opinions or changing the law – it’s just about making our society a safer and more inclusive place for everyone</a:t>
            </a:r>
          </a:p>
        </p:txBody>
      </p:sp>
      <p:sp>
        <p:nvSpPr>
          <p:cNvPr id="4" name="Slide Number Placeholder 3"/>
          <p:cNvSpPr>
            <a:spLocks noGrp="1"/>
          </p:cNvSpPr>
          <p:nvPr>
            <p:ph type="sldNum" sz="quarter" idx="5"/>
          </p:nvPr>
        </p:nvSpPr>
        <p:spPr/>
        <p:txBody>
          <a:bodyPr/>
          <a:lstStyle/>
          <a:p>
            <a:fld id="{965F158C-14AD-2D49-BA7A-5544BBAE8D8C}" type="slidenum">
              <a:rPr lang="en-US" smtClean="0"/>
              <a:pPr/>
              <a:t>8</a:t>
            </a:fld>
            <a:endParaRPr lang="en-US"/>
          </a:p>
        </p:txBody>
      </p:sp>
    </p:spTree>
    <p:extLst>
      <p:ext uri="{BB962C8B-B14F-4D97-AF65-F5344CB8AC3E}">
        <p14:creationId xmlns:p14="http://schemas.microsoft.com/office/powerpoint/2010/main" val="2012390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Have you heard any of these terms before?</a:t>
            </a:r>
          </a:p>
          <a:p>
            <a:endParaRPr lang="en-AU" dirty="0"/>
          </a:p>
          <a:p>
            <a:r>
              <a:rPr lang="en-AU" dirty="0"/>
              <a:t>Quick discussion around each of these terms.</a:t>
            </a:r>
          </a:p>
          <a:p>
            <a:endParaRPr lang="en-AU" dirty="0"/>
          </a:p>
          <a:p>
            <a:r>
              <a:rPr lang="en-AU" dirty="0"/>
              <a:t>How can we combat these terms? Calling out peoples’ behaviour and explaining calmly – education is important</a:t>
            </a:r>
          </a:p>
        </p:txBody>
      </p:sp>
      <p:sp>
        <p:nvSpPr>
          <p:cNvPr id="4" name="Slide Number Placeholder 3"/>
          <p:cNvSpPr>
            <a:spLocks noGrp="1"/>
          </p:cNvSpPr>
          <p:nvPr>
            <p:ph type="sldNum" sz="quarter" idx="5"/>
          </p:nvPr>
        </p:nvSpPr>
        <p:spPr/>
        <p:txBody>
          <a:bodyPr/>
          <a:lstStyle/>
          <a:p>
            <a:fld id="{965F158C-14AD-2D49-BA7A-5544BBAE8D8C}" type="slidenum">
              <a:rPr lang="en-US" smtClean="0"/>
              <a:pPr/>
              <a:t>9</a:t>
            </a:fld>
            <a:endParaRPr lang="en-US"/>
          </a:p>
        </p:txBody>
      </p:sp>
    </p:spTree>
    <p:extLst>
      <p:ext uri="{BB962C8B-B14F-4D97-AF65-F5344CB8AC3E}">
        <p14:creationId xmlns:p14="http://schemas.microsoft.com/office/powerpoint/2010/main" val="384538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how the world sees sex and gender – A biological female will identify as a woman, express femineity and be interested in men. A biological male will identify as a man, express masculinity and be interested in females.</a:t>
            </a:r>
          </a:p>
        </p:txBody>
      </p:sp>
      <p:sp>
        <p:nvSpPr>
          <p:cNvPr id="4" name="Slide Number Placeholder 3"/>
          <p:cNvSpPr>
            <a:spLocks noGrp="1"/>
          </p:cNvSpPr>
          <p:nvPr>
            <p:ph type="sldNum" sz="quarter" idx="5"/>
          </p:nvPr>
        </p:nvSpPr>
        <p:spPr/>
        <p:txBody>
          <a:bodyPr/>
          <a:lstStyle/>
          <a:p>
            <a:fld id="{965F158C-14AD-2D49-BA7A-5544BBAE8D8C}" type="slidenum">
              <a:rPr lang="en-US" smtClean="0"/>
              <a:pPr/>
              <a:t>10</a:t>
            </a:fld>
            <a:endParaRPr lang="en-US"/>
          </a:p>
        </p:txBody>
      </p:sp>
    </p:spTree>
    <p:extLst>
      <p:ext uri="{BB962C8B-B14F-4D97-AF65-F5344CB8AC3E}">
        <p14:creationId xmlns:p14="http://schemas.microsoft.com/office/powerpoint/2010/main" val="98840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4594" y="1122363"/>
            <a:ext cx="8743406"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924594" y="3602038"/>
            <a:ext cx="87434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230269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98651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11680" y="365125"/>
            <a:ext cx="656082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817682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4594" y="1122363"/>
            <a:ext cx="8743406"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24594" y="3602038"/>
            <a:ext cx="87434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04124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783586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5554" y="1709738"/>
            <a:ext cx="9361896"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5554" y="4589463"/>
            <a:ext cx="936189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261220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959428" y="1825625"/>
            <a:ext cx="45371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8812" y="1825625"/>
            <a:ext cx="4534988"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573894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59429" y="365125"/>
            <a:ext cx="9395958"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959429" y="1681163"/>
            <a:ext cx="4537164"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59428" y="2505075"/>
            <a:ext cx="4537165" cy="368458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818810" y="1681163"/>
            <a:ext cx="4536578"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818810" y="2505075"/>
            <a:ext cx="45365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AU" dirty="0"/>
              <a:t>rotarylgbt.org</a:t>
            </a:r>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9" name="Slide Number Placeholder 8"/>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945005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AU" dirty="0"/>
              <a:t>rotarylgbt.org</a:t>
            </a:r>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5" name="Slide Number Placeholder 4"/>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802549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dirty="0"/>
              <a:t>rotarylgbt.org</a:t>
            </a:r>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4" name="Slide Number Placeholder 3"/>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509617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755939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329154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973633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59428" y="365125"/>
            <a:ext cx="9394371"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81632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011680" y="365125"/>
            <a:ext cx="656082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6843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5554" y="1709738"/>
            <a:ext cx="9361896"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5554" y="4589463"/>
            <a:ext cx="936189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97681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59428" y="1825625"/>
            <a:ext cx="453716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8812" y="1825625"/>
            <a:ext cx="453498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203282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59429" y="365125"/>
            <a:ext cx="9395958" cy="1325563"/>
          </a:xfrm>
        </p:spPr>
        <p:txBody>
          <a:bodyPr/>
          <a:lstStyle/>
          <a:p>
            <a:r>
              <a:rPr lang="en-US"/>
              <a:t>Click to edit Master title style</a:t>
            </a:r>
          </a:p>
        </p:txBody>
      </p:sp>
      <p:sp>
        <p:nvSpPr>
          <p:cNvPr id="3" name="Text Placeholder 2"/>
          <p:cNvSpPr>
            <a:spLocks noGrp="1"/>
          </p:cNvSpPr>
          <p:nvPr>
            <p:ph type="body" idx="1"/>
          </p:nvPr>
        </p:nvSpPr>
        <p:spPr>
          <a:xfrm>
            <a:off x="1959429" y="1681163"/>
            <a:ext cx="4537164"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59428" y="2505075"/>
            <a:ext cx="45371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18810" y="1681163"/>
            <a:ext cx="4536578" cy="823912"/>
          </a:xfrm>
        </p:spPr>
        <p:txBody>
          <a:bodyPr anchor="b"/>
          <a:lstStyle>
            <a:lvl1pPr marL="0" indent="0">
              <a:buNone/>
              <a:defRPr sz="2400" b="0" i="0">
                <a:latin typeface="Open Sans Condensed Light" charset="0"/>
                <a:ea typeface="Open Sans Condensed Light" charset="0"/>
                <a:cs typeface="Open Sans Condensed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18810" y="2505075"/>
            <a:ext cx="453657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AU" dirty="0"/>
              <a:t>rotarylgbt.org</a:t>
            </a:r>
            <a:endParaRPr lang="en-US" dirty="0"/>
          </a:p>
        </p:txBody>
      </p:sp>
      <p:sp>
        <p:nvSpPr>
          <p:cNvPr id="8" name="Footer Placeholder 7"/>
          <p:cNvSpPr>
            <a:spLocks noGrp="1"/>
          </p:cNvSpPr>
          <p:nvPr>
            <p:ph type="ftr" sz="quarter" idx="11"/>
          </p:nvPr>
        </p:nvSpPr>
        <p:spPr/>
        <p:txBody>
          <a:bodyPr/>
          <a:lstStyle/>
          <a:p>
            <a:r>
              <a:rPr lang="en-US" dirty="0"/>
              <a:t>LGBT Rotarians and Friends Fellowship © 2018</a:t>
            </a:r>
          </a:p>
        </p:txBody>
      </p:sp>
      <p:sp>
        <p:nvSpPr>
          <p:cNvPr id="9" name="Slide Number Placeholder 8"/>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390972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AU" dirty="0"/>
              <a:t>rotarylgbt.org</a:t>
            </a:r>
            <a:endParaRPr lang="en-US" dirty="0"/>
          </a:p>
        </p:txBody>
      </p:sp>
      <p:sp>
        <p:nvSpPr>
          <p:cNvPr id="4" name="Footer Placeholder 3"/>
          <p:cNvSpPr>
            <a:spLocks noGrp="1"/>
          </p:cNvSpPr>
          <p:nvPr>
            <p:ph type="ftr" sz="quarter" idx="11"/>
          </p:nvPr>
        </p:nvSpPr>
        <p:spPr/>
        <p:txBody>
          <a:bodyPr/>
          <a:lstStyle/>
          <a:p>
            <a:r>
              <a:rPr lang="en-US" dirty="0"/>
              <a:t>LGBT Rotarians and Friends Fellowship © 2018</a:t>
            </a:r>
          </a:p>
        </p:txBody>
      </p:sp>
      <p:sp>
        <p:nvSpPr>
          <p:cNvPr id="5" name="Slide Number Placeholder 4"/>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57619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AU" dirty="0"/>
              <a:t>rotarylgbt.org</a:t>
            </a:r>
            <a:endParaRPr lang="en-US" dirty="0"/>
          </a:p>
        </p:txBody>
      </p:sp>
      <p:sp>
        <p:nvSpPr>
          <p:cNvPr id="3" name="Footer Placeholder 2"/>
          <p:cNvSpPr>
            <a:spLocks noGrp="1"/>
          </p:cNvSpPr>
          <p:nvPr>
            <p:ph type="ftr" sz="quarter" idx="11"/>
          </p:nvPr>
        </p:nvSpPr>
        <p:spPr/>
        <p:txBody>
          <a:bodyPr/>
          <a:lstStyle/>
          <a:p>
            <a:r>
              <a:rPr lang="en-US" dirty="0"/>
              <a:t>LGBT Rotarians and Friends Fellowship © 2018</a:t>
            </a:r>
          </a:p>
        </p:txBody>
      </p:sp>
      <p:sp>
        <p:nvSpPr>
          <p:cNvPr id="4" name="Slide Number Placeholder 3"/>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112482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683718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3303" y="457200"/>
            <a:ext cx="2838722"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933303" y="2057400"/>
            <a:ext cx="283872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AU" dirty="0"/>
              <a:t>rotarylgbt.org</a:t>
            </a:r>
            <a:endParaRPr lang="en-US" dirty="0"/>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fld id="{32AF8FCF-CF03-2249-AF6A-0AC76246BE8B}" type="slidenum">
              <a:rPr lang="en-US" smtClean="0"/>
              <a:pPr/>
              <a:t>‹nº›</a:t>
            </a:fld>
            <a:endParaRPr lang="en-US"/>
          </a:p>
        </p:txBody>
      </p:sp>
    </p:spTree>
    <p:extLst>
      <p:ext uri="{BB962C8B-B14F-4D97-AF65-F5344CB8AC3E}">
        <p14:creationId xmlns:p14="http://schemas.microsoft.com/office/powerpoint/2010/main" val="7442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59428" y="365125"/>
            <a:ext cx="939437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59428" y="1825625"/>
            <a:ext cx="93943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dirty="0"/>
              <a:t>rotarylgbt.org</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LGBT Rotarians and Friends Fellowship ©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pic>
        <p:nvPicPr>
          <p:cNvPr id="7" name="Picture 6"/>
          <p:cNvPicPr>
            <a:picLocks noChangeAspect="1"/>
          </p:cNvPicPr>
          <p:nvPr userDrawn="1"/>
        </p:nvPicPr>
        <p:blipFill rotWithShape="1">
          <a:blip r:embed="rId13"/>
          <a:srcRect l="68488"/>
          <a:stretch/>
        </p:blipFill>
        <p:spPr>
          <a:xfrm>
            <a:off x="-1" y="365125"/>
            <a:ext cx="1841605" cy="5811837"/>
          </a:xfrm>
          <a:prstGeom prst="rect">
            <a:avLst/>
          </a:prstGeom>
        </p:spPr>
      </p:pic>
    </p:spTree>
    <p:extLst>
      <p:ext uri="{BB962C8B-B14F-4D97-AF65-F5344CB8AC3E}">
        <p14:creationId xmlns:p14="http://schemas.microsoft.com/office/powerpoint/2010/main" val="80133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b="0" i="0" kern="1200">
          <a:solidFill>
            <a:schemeClr val="tx1"/>
          </a:solidFill>
          <a:latin typeface="Frutiger LT Std 75 Black" charset="0"/>
          <a:ea typeface="Frutiger LT Std 75 Black" charset="0"/>
          <a:cs typeface="Frutiger LT Std 75 Black" charset="0"/>
        </a:defRPr>
      </a:lvl1pPr>
    </p:titleStyle>
    <p:body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DAA"/>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59428" y="1825625"/>
            <a:ext cx="939437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AU" dirty="0"/>
              <a:t>rotarylgbt.org</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06904-47C1-4C62-AEB1-4C56BD20D771}" type="slidenum">
              <a:rPr lang="en-US" smtClean="0"/>
              <a:pPr/>
              <a:t>‹nº›</a:t>
            </a:fld>
            <a:endParaRPr lang="en-US" dirty="0"/>
          </a:p>
        </p:txBody>
      </p:sp>
      <p:pic>
        <p:nvPicPr>
          <p:cNvPr id="9" name="Picture 8"/>
          <p:cNvPicPr>
            <a:picLocks noChangeAspect="1"/>
          </p:cNvPicPr>
          <p:nvPr userDrawn="1"/>
        </p:nvPicPr>
        <p:blipFill rotWithShape="1">
          <a:blip r:embed="rId13">
            <a:extLst>
              <a:ext uri="{28A0092B-C50C-407E-A947-70E740481C1C}">
                <a14:useLocalDpi xmlns:a14="http://schemas.microsoft.com/office/drawing/2010/main" val="0"/>
              </a:ext>
            </a:extLst>
          </a:blip>
          <a:srcRect l="68469"/>
          <a:stretch/>
        </p:blipFill>
        <p:spPr>
          <a:xfrm>
            <a:off x="0" y="365125"/>
            <a:ext cx="1842731" cy="5811838"/>
          </a:xfrm>
          <a:prstGeom prst="rect">
            <a:avLst/>
          </a:prstGeom>
        </p:spPr>
      </p:pic>
      <p:sp>
        <p:nvSpPr>
          <p:cNvPr id="12" name="Title Placeholder 11"/>
          <p:cNvSpPr>
            <a:spLocks noGrp="1"/>
          </p:cNvSpPr>
          <p:nvPr>
            <p:ph type="title"/>
          </p:nvPr>
        </p:nvSpPr>
        <p:spPr>
          <a:xfrm>
            <a:off x="1959428" y="365125"/>
            <a:ext cx="9394372" cy="1325563"/>
          </a:xfrm>
          <a:prstGeom prst="rect">
            <a:avLst/>
          </a:prstGeom>
        </p:spPr>
        <p:txBody>
          <a:bodyPr vert="horz" lIns="91440" tIns="45720" rIns="91440" bIns="45720" rtlCol="0" anchor="ctr">
            <a:normAutofit/>
          </a:bodyPr>
          <a:lstStyle/>
          <a:p>
            <a:r>
              <a:rPr lang="en-US" dirty="0"/>
              <a:t>Click to edit Master title style</a:t>
            </a:r>
          </a:p>
        </p:txBody>
      </p:sp>
      <p:sp>
        <p:nvSpPr>
          <p:cNvPr id="13" name="Footer Placeholder 1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LGBT Rotarians and Friends Fellowship © 2018</a:t>
            </a:r>
          </a:p>
        </p:txBody>
      </p:sp>
    </p:spTree>
    <p:extLst>
      <p:ext uri="{BB962C8B-B14F-4D97-AF65-F5344CB8AC3E}">
        <p14:creationId xmlns:p14="http://schemas.microsoft.com/office/powerpoint/2010/main" val="1935176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b="0" i="0" kern="1200">
          <a:solidFill>
            <a:schemeClr val="bg1"/>
          </a:solidFill>
          <a:latin typeface="Frutiger LT Std 75 Black" charset="0"/>
          <a:ea typeface="Frutiger LT Std 75 Black" charset="0"/>
          <a:cs typeface="Frutiger LT Std 75 Black" charset="0"/>
        </a:defRPr>
      </a:lvl1pPr>
    </p:titleStyle>
    <p:body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bg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bg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bg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bg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Consciência</a:t>
            </a:r>
            <a:r>
              <a:rPr lang="en-US" dirty="0"/>
              <a:t> LGBT+ </a:t>
            </a:r>
          </a:p>
        </p:txBody>
      </p:sp>
      <p:sp>
        <p:nvSpPr>
          <p:cNvPr id="3" name="Subtitle 2"/>
          <p:cNvSpPr>
            <a:spLocks noGrp="1"/>
          </p:cNvSpPr>
          <p:nvPr>
            <p:ph type="subTitle" idx="1"/>
          </p:nvPr>
        </p:nvSpPr>
        <p:spPr/>
        <p:txBody>
          <a:bodyPr/>
          <a:lstStyle/>
          <a:p>
            <a:r>
              <a:rPr lang="en-US" dirty="0" err="1"/>
              <a:t>Tornando</a:t>
            </a:r>
            <a:r>
              <a:rPr lang="en-US" dirty="0"/>
              <a:t> </a:t>
            </a:r>
            <a:r>
              <a:rPr lang="en-US" dirty="0" err="1"/>
              <a:t>nossos</a:t>
            </a:r>
            <a:r>
              <a:rPr lang="en-US" dirty="0"/>
              <a:t> </a:t>
            </a:r>
            <a:r>
              <a:rPr lang="en-US" dirty="0" err="1"/>
              <a:t>clubes</a:t>
            </a:r>
            <a:r>
              <a:rPr lang="en-US" dirty="0"/>
              <a:t> e </a:t>
            </a:r>
            <a:r>
              <a:rPr lang="en-US" dirty="0" err="1"/>
              <a:t>comunidades</a:t>
            </a:r>
            <a:r>
              <a:rPr lang="en-US" dirty="0"/>
              <a:t> </a:t>
            </a:r>
            <a:r>
              <a:rPr lang="en-US" dirty="0" err="1"/>
              <a:t>mais</a:t>
            </a:r>
            <a:r>
              <a:rPr lang="en-US" dirty="0"/>
              <a:t> </a:t>
            </a:r>
            <a:r>
              <a:rPr lang="en-US" dirty="0" err="1"/>
              <a:t>inclusivos</a:t>
            </a:r>
            <a:r>
              <a:rPr lang="en-US" dirty="0"/>
              <a:t> e </a:t>
            </a:r>
            <a:r>
              <a:rPr lang="en-US" dirty="0" err="1"/>
              <a:t>acolhedores</a:t>
            </a:r>
            <a:r>
              <a:rPr lang="en-US" dirty="0"/>
              <a:t> para </a:t>
            </a:r>
            <a:r>
              <a:rPr lang="en-US" dirty="0" err="1"/>
              <a:t>todos</a:t>
            </a:r>
            <a:r>
              <a:rPr lang="en-US" dirty="0"/>
              <a:t>.</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1</a:t>
            </a:fld>
            <a:endParaRPr lang="en-US"/>
          </a:p>
        </p:txBody>
      </p:sp>
      <p:pic>
        <p:nvPicPr>
          <p:cNvPr id="7" name="Picture 6"/>
          <p:cNvPicPr>
            <a:picLocks noChangeAspect="1"/>
          </p:cNvPicPr>
          <p:nvPr/>
        </p:nvPicPr>
        <p:blipFill>
          <a:blip r:embed="rId3"/>
          <a:srcRect/>
          <a:stretch/>
        </p:blipFill>
        <p:spPr>
          <a:xfrm>
            <a:off x="2209800" y="302769"/>
            <a:ext cx="8202034" cy="1786914"/>
          </a:xfrm>
          <a:prstGeom prst="rect">
            <a:avLst/>
          </a:prstGeom>
        </p:spPr>
      </p:pic>
    </p:spTree>
    <p:extLst>
      <p:ext uri="{BB962C8B-B14F-4D97-AF65-F5344CB8AC3E}">
        <p14:creationId xmlns:p14="http://schemas.microsoft.com/office/powerpoint/2010/main" val="116945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 </a:t>
            </a:r>
            <a:r>
              <a:rPr lang="en-US" dirty="0" err="1"/>
              <a:t>Binário</a:t>
            </a:r>
            <a:r>
              <a:rPr lang="en-US" dirty="0"/>
              <a:t> </a:t>
            </a:r>
            <a:r>
              <a:rPr lang="en-US" dirty="0" err="1"/>
              <a:t>heteronormativo</a:t>
            </a:r>
            <a:endParaRPr lang="en-AU" dirty="0"/>
          </a:p>
        </p:txBody>
      </p:sp>
      <p:graphicFrame>
        <p:nvGraphicFramePr>
          <p:cNvPr id="4" name="Content Placeholder 44"/>
          <p:cNvGraphicFramePr>
            <a:graphicFrameLocks noGrp="1"/>
          </p:cNvGraphicFramePr>
          <p:nvPr>
            <p:ph idx="1"/>
            <p:extLst>
              <p:ext uri="{D42A27DB-BD31-4B8C-83A1-F6EECF244321}">
                <p14:modId xmlns:p14="http://schemas.microsoft.com/office/powerpoint/2010/main" val="2437290123"/>
              </p:ext>
            </p:extLst>
          </p:nvPr>
        </p:nvGraphicFramePr>
        <p:xfrm>
          <a:off x="1959428" y="1989000"/>
          <a:ext cx="9536572" cy="2880001"/>
        </p:xfrm>
        <a:graphic>
          <a:graphicData uri="http://schemas.openxmlformats.org/drawingml/2006/table">
            <a:tbl>
              <a:tblPr firstRow="1" bandRow="1">
                <a:tableStyleId>{2D5ABB26-0587-4C30-8999-92F81FD0307C}</a:tableStyleId>
              </a:tblPr>
              <a:tblGrid>
                <a:gridCol w="2384143">
                  <a:extLst>
                    <a:ext uri="{9D8B030D-6E8A-4147-A177-3AD203B41FA5}">
                      <a16:colId xmlns:a16="http://schemas.microsoft.com/office/drawing/2014/main" val="20000"/>
                    </a:ext>
                  </a:extLst>
                </a:gridCol>
                <a:gridCol w="2384143">
                  <a:extLst>
                    <a:ext uri="{9D8B030D-6E8A-4147-A177-3AD203B41FA5}">
                      <a16:colId xmlns:a16="http://schemas.microsoft.com/office/drawing/2014/main" val="20001"/>
                    </a:ext>
                  </a:extLst>
                </a:gridCol>
                <a:gridCol w="2384143">
                  <a:extLst>
                    <a:ext uri="{9D8B030D-6E8A-4147-A177-3AD203B41FA5}">
                      <a16:colId xmlns:a16="http://schemas.microsoft.com/office/drawing/2014/main" val="20002"/>
                    </a:ext>
                  </a:extLst>
                </a:gridCol>
                <a:gridCol w="2384143">
                  <a:extLst>
                    <a:ext uri="{9D8B030D-6E8A-4147-A177-3AD203B41FA5}">
                      <a16:colId xmlns:a16="http://schemas.microsoft.com/office/drawing/2014/main" val="20003"/>
                    </a:ext>
                  </a:extLst>
                </a:gridCol>
              </a:tblGrid>
              <a:tr h="480000">
                <a:tc>
                  <a:txBody>
                    <a:bodyPr/>
                    <a:lstStyle/>
                    <a:p>
                      <a:pPr algn="ctr"/>
                      <a:r>
                        <a:rPr lang="en-AU" sz="2000" b="1" dirty="0" err="1"/>
                        <a:t>Sexo</a:t>
                      </a:r>
                      <a:endParaRPr lang="en-AU" sz="1400" b="1" dirty="0">
                        <a:solidFill>
                          <a:srgbClr val="0070C0"/>
                        </a:solidFill>
                      </a:endParaRPr>
                    </a:p>
                  </a:txBody>
                  <a:tcPr marL="91439" marR="91439" marT="45699" marB="45699" anchor="ctr">
                    <a:solidFill>
                      <a:schemeClr val="bg1"/>
                    </a:solidFill>
                  </a:tcPr>
                </a:tc>
                <a:tc>
                  <a:txBody>
                    <a:bodyPr/>
                    <a:lstStyle/>
                    <a:p>
                      <a:pPr algn="ctr"/>
                      <a:r>
                        <a:rPr lang="en-AU" sz="1800" b="1" dirty="0" err="1"/>
                        <a:t>Identidade</a:t>
                      </a:r>
                      <a:r>
                        <a:rPr lang="en-AU" sz="1800" b="1" dirty="0"/>
                        <a:t> de </a:t>
                      </a:r>
                      <a:r>
                        <a:rPr lang="en-AU" sz="1800" b="1" dirty="0" err="1"/>
                        <a:t>Gênero</a:t>
                      </a:r>
                      <a:endParaRPr lang="en-AU" sz="1800" b="1" dirty="0">
                        <a:solidFill>
                          <a:srgbClr val="0070C0"/>
                        </a:solidFill>
                      </a:endParaRPr>
                    </a:p>
                  </a:txBody>
                  <a:tcPr marL="91439" marR="91439" marT="45699" marB="45699" anchor="ctr">
                    <a:solidFill>
                      <a:schemeClr val="bg1"/>
                    </a:solidFill>
                  </a:tcPr>
                </a:tc>
                <a:tc>
                  <a:txBody>
                    <a:bodyPr/>
                    <a:lstStyle/>
                    <a:p>
                      <a:pPr algn="ctr"/>
                      <a:r>
                        <a:rPr lang="en-AU" sz="2000" b="1" dirty="0" err="1"/>
                        <a:t>Expressão</a:t>
                      </a:r>
                      <a:r>
                        <a:rPr lang="en-AU" sz="2000" b="1" dirty="0"/>
                        <a:t> de </a:t>
                      </a:r>
                      <a:r>
                        <a:rPr lang="en-AU" sz="2000" b="1" dirty="0" err="1"/>
                        <a:t>gênero</a:t>
                      </a:r>
                      <a:endParaRPr lang="en-AU" sz="2000" b="1" dirty="0">
                        <a:solidFill>
                          <a:srgbClr val="0070C0"/>
                        </a:solidFill>
                      </a:endParaRPr>
                    </a:p>
                  </a:txBody>
                  <a:tcPr marL="91439" marR="91439" marT="45699" marB="45699" anchor="ctr">
                    <a:solidFill>
                      <a:schemeClr val="bg1"/>
                    </a:solidFill>
                  </a:tcPr>
                </a:tc>
                <a:tc>
                  <a:txBody>
                    <a:bodyPr/>
                    <a:lstStyle/>
                    <a:p>
                      <a:pPr algn="ctr"/>
                      <a:r>
                        <a:rPr lang="en-AU" sz="2000" b="1" dirty="0" err="1"/>
                        <a:t>Sexualidade</a:t>
                      </a:r>
                      <a:endParaRPr lang="en-AU" sz="2000" b="1" dirty="0">
                        <a:solidFill>
                          <a:srgbClr val="0070C0"/>
                        </a:solidFill>
                      </a:endParaRPr>
                    </a:p>
                  </a:txBody>
                  <a:tcPr marL="91439" marR="91439" marT="45699" marB="45699" anchor="ctr">
                    <a:solidFill>
                      <a:schemeClr val="bg1"/>
                    </a:solidFill>
                  </a:tcPr>
                </a:tc>
                <a:extLst>
                  <a:ext uri="{0D108BD9-81ED-4DB2-BD59-A6C34878D82A}">
                    <a16:rowId xmlns:a16="http://schemas.microsoft.com/office/drawing/2014/main" val="10000"/>
                  </a:ext>
                </a:extLst>
              </a:tr>
              <a:tr h="960001">
                <a:tc>
                  <a:txBody>
                    <a:bodyPr/>
                    <a:lstStyle/>
                    <a:p>
                      <a:pPr algn="ctr"/>
                      <a:r>
                        <a:rPr lang="en-AU" sz="2400" dirty="0" err="1"/>
                        <a:t>Biologia</a:t>
                      </a:r>
                      <a:endParaRPr lang="en-AU" sz="2400" dirty="0">
                        <a:solidFill>
                          <a:srgbClr val="0070C0"/>
                        </a:solidFill>
                      </a:endParaRPr>
                    </a:p>
                  </a:txBody>
                  <a:tcPr marL="91439" marR="91439" marT="45699" marB="45699">
                    <a:solidFill>
                      <a:schemeClr val="bg1"/>
                    </a:solidFill>
                  </a:tcPr>
                </a:tc>
                <a:tc>
                  <a:txBody>
                    <a:bodyPr/>
                    <a:lstStyle/>
                    <a:p>
                      <a:pPr algn="ctr"/>
                      <a:r>
                        <a:rPr lang="en-AU" sz="2400" dirty="0" err="1"/>
                        <a:t>Cérebro</a:t>
                      </a:r>
                      <a:endParaRPr lang="en-AU" sz="2400" dirty="0">
                        <a:solidFill>
                          <a:srgbClr val="0070C0"/>
                        </a:solidFill>
                      </a:endParaRPr>
                    </a:p>
                  </a:txBody>
                  <a:tcPr marL="91439" marR="91439" marT="45699" marB="45699">
                    <a:solidFill>
                      <a:schemeClr val="bg1"/>
                    </a:solidFill>
                  </a:tcPr>
                </a:tc>
                <a:tc>
                  <a:txBody>
                    <a:bodyPr/>
                    <a:lstStyle/>
                    <a:p>
                      <a:pPr algn="ctr"/>
                      <a:r>
                        <a:rPr lang="en-AU" sz="2400" dirty="0" err="1"/>
                        <a:t>Cultura</a:t>
                      </a:r>
                      <a:endParaRPr lang="en-AU" sz="2400" dirty="0">
                        <a:solidFill>
                          <a:srgbClr val="0070C0"/>
                        </a:solidFill>
                      </a:endParaRPr>
                    </a:p>
                  </a:txBody>
                  <a:tcPr marL="91439" marR="91439" marT="45699" marB="45699">
                    <a:solidFill>
                      <a:schemeClr val="bg1"/>
                    </a:solidFill>
                  </a:tcPr>
                </a:tc>
                <a:tc>
                  <a:txBody>
                    <a:bodyPr/>
                    <a:lstStyle/>
                    <a:p>
                      <a:pPr algn="ctr"/>
                      <a:r>
                        <a:rPr lang="en-AU" sz="2400" dirty="0" err="1"/>
                        <a:t>Orientação</a:t>
                      </a:r>
                      <a:endParaRPr lang="en-AU" sz="2400" dirty="0">
                        <a:solidFill>
                          <a:srgbClr val="0070C0"/>
                        </a:solidFill>
                      </a:endParaRPr>
                    </a:p>
                  </a:txBody>
                  <a:tcPr marL="91439" marR="91439" marT="45699" marB="45699">
                    <a:solidFill>
                      <a:schemeClr val="bg1"/>
                    </a:solidFill>
                  </a:tcPr>
                </a:tc>
                <a:extLst>
                  <a:ext uri="{0D108BD9-81ED-4DB2-BD59-A6C34878D82A}">
                    <a16:rowId xmlns:a16="http://schemas.microsoft.com/office/drawing/2014/main" val="10001"/>
                  </a:ext>
                </a:extLst>
              </a:tr>
              <a:tr h="480000">
                <a:tc>
                  <a:txBody>
                    <a:bodyPr/>
                    <a:lstStyle/>
                    <a:p>
                      <a:pPr algn="ctr"/>
                      <a:r>
                        <a:rPr lang="en-AU" sz="1800" dirty="0" err="1"/>
                        <a:t>Fêmea</a:t>
                      </a:r>
                      <a:endParaRPr lang="en-AU" sz="1800" dirty="0"/>
                    </a:p>
                  </a:txBody>
                  <a:tcPr marL="91439" marR="91439" marT="45699" marB="45699" anchor="ctr">
                    <a:solidFill>
                      <a:srgbClr val="FF99CC"/>
                    </a:solidFill>
                  </a:tcPr>
                </a:tc>
                <a:tc>
                  <a:txBody>
                    <a:bodyPr/>
                    <a:lstStyle/>
                    <a:p>
                      <a:pPr algn="ctr"/>
                      <a:r>
                        <a:rPr lang="en-AU" sz="2000" dirty="0" err="1"/>
                        <a:t>Mulher</a:t>
                      </a:r>
                      <a:endParaRPr lang="en-AU" sz="2000" dirty="0"/>
                    </a:p>
                  </a:txBody>
                  <a:tcPr marL="91439" marR="91439" marT="45699" marB="45699" anchor="ctr">
                    <a:solidFill>
                      <a:srgbClr val="FF99CC"/>
                    </a:solidFill>
                  </a:tcPr>
                </a:tc>
                <a:tc>
                  <a:txBody>
                    <a:bodyPr/>
                    <a:lstStyle/>
                    <a:p>
                      <a:pPr algn="ctr"/>
                      <a:r>
                        <a:rPr lang="en-AU" sz="2000" dirty="0" err="1"/>
                        <a:t>Feminino</a:t>
                      </a:r>
                      <a:endParaRPr lang="en-AU" sz="1400" dirty="0"/>
                    </a:p>
                  </a:txBody>
                  <a:tcPr marL="91439" marR="91439" marT="45699" marB="45699" anchor="ctr">
                    <a:solidFill>
                      <a:srgbClr val="FF99CC"/>
                    </a:solidFill>
                  </a:tcPr>
                </a:tc>
                <a:tc>
                  <a:txBody>
                    <a:bodyPr/>
                    <a:lstStyle/>
                    <a:p>
                      <a:pPr algn="ctr"/>
                      <a:r>
                        <a:rPr lang="en-AU" sz="1800" dirty="0" err="1"/>
                        <a:t>Homem</a:t>
                      </a:r>
                      <a:endParaRPr lang="en-AU" sz="1800" dirty="0"/>
                    </a:p>
                  </a:txBody>
                  <a:tcPr marL="91439" marR="91439" marT="45699" marB="45699" anchor="ctr">
                    <a:solidFill>
                      <a:srgbClr val="FF99CC"/>
                    </a:solidFill>
                  </a:tcPr>
                </a:tc>
                <a:extLst>
                  <a:ext uri="{0D108BD9-81ED-4DB2-BD59-A6C34878D82A}">
                    <a16:rowId xmlns:a16="http://schemas.microsoft.com/office/drawing/2014/main" val="10002"/>
                  </a:ext>
                </a:extLst>
              </a:tr>
              <a:tr h="480000">
                <a:tc gridSpan="4">
                  <a:txBody>
                    <a:bodyPr/>
                    <a:lstStyle/>
                    <a:p>
                      <a:pPr algn="ctr"/>
                      <a:r>
                        <a:rPr lang="en-AU" sz="1400" dirty="0"/>
                        <a:t>BINÁRIO HETERONORMATIVO</a:t>
                      </a:r>
                    </a:p>
                  </a:txBody>
                  <a:tcPr marL="91439" marR="91439" marT="45699" marB="45699" anchor="ctr">
                    <a:solidFill>
                      <a:schemeClr val="bg1">
                        <a:lumMod val="75000"/>
                      </a:schemeClr>
                    </a:solidFill>
                  </a:tcPr>
                </a:tc>
                <a:tc hMerge="1">
                  <a:txBody>
                    <a:bodyPr/>
                    <a:lstStyle/>
                    <a:p>
                      <a:pPr algn="ctr"/>
                      <a:endParaRPr lang="en-AU" sz="1400" dirty="0"/>
                    </a:p>
                  </a:txBody>
                  <a:tcPr marL="91439" marR="91439" marT="45699" marB="45699" anchor="ctr"/>
                </a:tc>
                <a:tc hMerge="1">
                  <a:txBody>
                    <a:bodyPr/>
                    <a:lstStyle/>
                    <a:p>
                      <a:pPr algn="ctr"/>
                      <a:endParaRPr lang="en-AU" sz="1400" dirty="0"/>
                    </a:p>
                  </a:txBody>
                  <a:tcPr marL="91439" marR="91439" marT="45699" marB="45699" anchor="ctr"/>
                </a:tc>
                <a:tc hMerge="1">
                  <a:txBody>
                    <a:bodyPr/>
                    <a:lstStyle/>
                    <a:p>
                      <a:pPr algn="ctr"/>
                      <a:endParaRPr lang="en-AU" sz="1400" dirty="0"/>
                    </a:p>
                  </a:txBody>
                  <a:tcPr marL="91439" marR="91439" marT="45699" marB="45699" anchor="ctr"/>
                </a:tc>
                <a:extLst>
                  <a:ext uri="{0D108BD9-81ED-4DB2-BD59-A6C34878D82A}">
                    <a16:rowId xmlns:a16="http://schemas.microsoft.com/office/drawing/2014/main" val="10003"/>
                  </a:ext>
                </a:extLst>
              </a:tr>
              <a:tr h="480000">
                <a:tc>
                  <a:txBody>
                    <a:bodyPr/>
                    <a:lstStyle/>
                    <a:p>
                      <a:pPr algn="ctr"/>
                      <a:r>
                        <a:rPr lang="en-AU" sz="1800" dirty="0"/>
                        <a:t>Macho</a:t>
                      </a:r>
                    </a:p>
                  </a:txBody>
                  <a:tcPr marL="91439" marR="91439" marT="45699" marB="45699" anchor="ctr">
                    <a:solidFill>
                      <a:srgbClr val="0099FF"/>
                    </a:solidFill>
                  </a:tcPr>
                </a:tc>
                <a:tc>
                  <a:txBody>
                    <a:bodyPr/>
                    <a:lstStyle/>
                    <a:p>
                      <a:pPr algn="ctr"/>
                      <a:r>
                        <a:rPr lang="en-AU" sz="2000" dirty="0" err="1"/>
                        <a:t>Homem</a:t>
                      </a:r>
                      <a:endParaRPr lang="en-AU" sz="2000" dirty="0"/>
                    </a:p>
                  </a:txBody>
                  <a:tcPr marL="91439" marR="91439" marT="45699" marB="45699" anchor="ctr">
                    <a:solidFill>
                      <a:srgbClr val="0099FF"/>
                    </a:solidFill>
                  </a:tcPr>
                </a:tc>
                <a:tc>
                  <a:txBody>
                    <a:bodyPr/>
                    <a:lstStyle/>
                    <a:p>
                      <a:pPr algn="ctr"/>
                      <a:r>
                        <a:rPr lang="en-AU" sz="1800" dirty="0" err="1"/>
                        <a:t>Masculino</a:t>
                      </a:r>
                      <a:endParaRPr lang="en-AU" sz="1400" dirty="0"/>
                    </a:p>
                  </a:txBody>
                  <a:tcPr marL="91439" marR="91439" marT="45699" marB="45699" anchor="ctr">
                    <a:solidFill>
                      <a:srgbClr val="0099FF"/>
                    </a:solidFill>
                  </a:tcPr>
                </a:tc>
                <a:tc>
                  <a:txBody>
                    <a:bodyPr/>
                    <a:lstStyle/>
                    <a:p>
                      <a:pPr algn="ctr"/>
                      <a:r>
                        <a:rPr lang="en-AU" sz="1800" dirty="0" err="1"/>
                        <a:t>Mulher</a:t>
                      </a:r>
                      <a:endParaRPr lang="en-AU" sz="1800" dirty="0"/>
                    </a:p>
                  </a:txBody>
                  <a:tcPr marL="91439" marR="91439" marT="45699" marB="45699" anchor="ctr">
                    <a:solidFill>
                      <a:srgbClr val="0099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5808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Diversidade</a:t>
            </a:r>
            <a:r>
              <a:rPr lang="en-US" dirty="0"/>
              <a:t> de </a:t>
            </a:r>
            <a:r>
              <a:rPr lang="en-US" dirty="0" err="1"/>
              <a:t>sexo</a:t>
            </a:r>
            <a:r>
              <a:rPr lang="en-US" dirty="0"/>
              <a:t>, </a:t>
            </a:r>
            <a:r>
              <a:rPr lang="en-US" dirty="0" err="1"/>
              <a:t>identidade</a:t>
            </a:r>
            <a:r>
              <a:rPr lang="en-US" dirty="0"/>
              <a:t> de </a:t>
            </a:r>
            <a:r>
              <a:rPr lang="en-US" dirty="0" err="1"/>
              <a:t>gênero</a:t>
            </a:r>
            <a:r>
              <a:rPr lang="en-US" dirty="0"/>
              <a:t>, </a:t>
            </a:r>
            <a:r>
              <a:rPr lang="en-US" dirty="0" err="1"/>
              <a:t>expressão</a:t>
            </a:r>
            <a:r>
              <a:rPr lang="en-US" dirty="0"/>
              <a:t> e </a:t>
            </a:r>
            <a:r>
              <a:rPr lang="en-US" dirty="0" err="1"/>
              <a:t>orientação</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4054466"/>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800" dirty="0" err="1"/>
                        <a:t>Sexo</a:t>
                      </a:r>
                      <a:endParaRPr lang="en-AU" sz="1800" b="1" dirty="0">
                        <a:solidFill>
                          <a:srgbClr val="0070C0"/>
                        </a:solidFill>
                      </a:endParaRPr>
                    </a:p>
                  </a:txBody>
                  <a:tcPr marL="91439" marR="91439" marT="45699" marB="45699" anchor="ctr">
                    <a:solidFill>
                      <a:schemeClr val="accent4"/>
                    </a:solidFill>
                  </a:tcPr>
                </a:tc>
                <a:tc>
                  <a:txBody>
                    <a:bodyPr/>
                    <a:lstStyle/>
                    <a:p>
                      <a:pPr algn="ctr"/>
                      <a:r>
                        <a:rPr lang="en-AU" sz="1400" dirty="0" err="1"/>
                        <a:t>Identidade</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err="1"/>
                        <a:t>Expressão</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accent6"/>
                    </a:solidFill>
                  </a:tcPr>
                </a:tc>
                <a:tc>
                  <a:txBody>
                    <a:bodyPr/>
                    <a:lstStyle/>
                    <a:p>
                      <a:pPr algn="ctr"/>
                      <a:r>
                        <a:rPr lang="en-AU" sz="1400" dirty="0" err="1"/>
                        <a:t>Sexualidade</a:t>
                      </a:r>
                      <a:endParaRPr lang="en-AU" sz="1400" b="1" dirty="0">
                        <a:solidFill>
                          <a:srgbClr val="0070C0"/>
                        </a:solidFill>
                      </a:endParaRPr>
                    </a:p>
                  </a:txBody>
                  <a:tcPr marL="91439" marR="91439" marT="45699" marB="45699" anchor="ctr">
                    <a:solidFill>
                      <a:schemeClr val="accent3"/>
                    </a:solidFill>
                  </a:tcPr>
                </a:tc>
                <a:extLst>
                  <a:ext uri="{0D108BD9-81ED-4DB2-BD59-A6C34878D82A}">
                    <a16:rowId xmlns:a16="http://schemas.microsoft.com/office/drawing/2014/main" val="10000"/>
                  </a:ext>
                </a:extLst>
              </a:tr>
              <a:tr h="423703">
                <a:tc>
                  <a:txBody>
                    <a:bodyPr/>
                    <a:lstStyle/>
                    <a:p>
                      <a:pPr algn="ctr"/>
                      <a:r>
                        <a:rPr lang="en-AU" sz="1800" dirty="0" err="1"/>
                        <a:t>Biologia</a:t>
                      </a:r>
                      <a:endParaRPr lang="en-AU" sz="1800" dirty="0">
                        <a:solidFill>
                          <a:srgbClr val="0070C0"/>
                        </a:solidFill>
                      </a:endParaRPr>
                    </a:p>
                  </a:txBody>
                  <a:tcPr marL="91439" marR="91439" marT="45699" marB="45699">
                    <a:solidFill>
                      <a:schemeClr val="accent4">
                        <a:lumMod val="60000"/>
                        <a:lumOff val="40000"/>
                      </a:schemeClr>
                    </a:solidFill>
                  </a:tcPr>
                </a:tc>
                <a:tc>
                  <a:txBody>
                    <a:bodyPr/>
                    <a:lstStyle/>
                    <a:p>
                      <a:pPr algn="ctr"/>
                      <a:r>
                        <a:rPr lang="en-AU" sz="1400" dirty="0" err="1"/>
                        <a:t>Cérebro</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err="1"/>
                        <a:t>Cultura</a:t>
                      </a:r>
                      <a:endParaRPr lang="en-AU" sz="1400" dirty="0">
                        <a:solidFill>
                          <a:srgbClr val="0070C0"/>
                        </a:solidFill>
                      </a:endParaRPr>
                    </a:p>
                  </a:txBody>
                  <a:tcPr marL="91439" marR="91439" marT="45699" marB="45699">
                    <a:solidFill>
                      <a:schemeClr val="accent6">
                        <a:lumMod val="60000"/>
                        <a:lumOff val="40000"/>
                      </a:schemeClr>
                    </a:solidFill>
                  </a:tcPr>
                </a:tc>
                <a:tc>
                  <a:txBody>
                    <a:bodyPr/>
                    <a:lstStyle/>
                    <a:p>
                      <a:pPr algn="ctr"/>
                      <a:r>
                        <a:rPr lang="en-AU" sz="1400" dirty="0" err="1"/>
                        <a:t>Orientação</a:t>
                      </a:r>
                      <a:endParaRPr lang="en-AU" sz="1400" dirty="0">
                        <a:solidFill>
                          <a:srgbClr val="0070C0"/>
                        </a:solidFill>
                      </a:endParaRPr>
                    </a:p>
                  </a:txBody>
                  <a:tcPr marL="91439" marR="91439" marT="45699" marB="45699">
                    <a:solidFill>
                      <a:schemeClr val="accent3">
                        <a:lumMod val="60000"/>
                        <a:lumOff val="40000"/>
                      </a:schemeClr>
                    </a:solidFill>
                  </a:tcPr>
                </a:tc>
                <a:extLst>
                  <a:ext uri="{0D108BD9-81ED-4DB2-BD59-A6C34878D82A}">
                    <a16:rowId xmlns:a16="http://schemas.microsoft.com/office/drawing/2014/main" val="10001"/>
                  </a:ext>
                </a:extLst>
              </a:tr>
              <a:tr h="1016297">
                <a:tc>
                  <a:txBody>
                    <a:bodyPr/>
                    <a:lstStyle/>
                    <a:p>
                      <a:pPr algn="ctr"/>
                      <a:r>
                        <a:rPr lang="en-AU" sz="1400" dirty="0" err="1"/>
                        <a:t>Fêmea</a:t>
                      </a:r>
                      <a:endParaRPr lang="en-AU" sz="1400" dirty="0"/>
                    </a:p>
                  </a:txBody>
                  <a:tcPr marL="91439" marR="91439" marT="45716" marB="45716">
                    <a:solidFill>
                      <a:schemeClr val="accent4">
                        <a:lumMod val="40000"/>
                        <a:lumOff val="60000"/>
                      </a:schemeClr>
                    </a:solidFill>
                  </a:tcPr>
                </a:tc>
                <a:tc>
                  <a:txBody>
                    <a:bodyPr/>
                    <a:lstStyle/>
                    <a:p>
                      <a:pPr algn="ctr"/>
                      <a:r>
                        <a:rPr lang="en-AU" sz="1400" dirty="0" err="1"/>
                        <a:t>Mulher</a:t>
                      </a:r>
                      <a:endParaRPr lang="en-AU" sz="1400" dirty="0"/>
                    </a:p>
                  </a:txBody>
                  <a:tcPr marL="91439" marR="91439" marT="45716" marB="45716">
                    <a:solidFill>
                      <a:schemeClr val="accent1">
                        <a:lumMod val="40000"/>
                        <a:lumOff val="60000"/>
                      </a:schemeClr>
                    </a:solidFill>
                  </a:tcPr>
                </a:tc>
                <a:tc>
                  <a:txBody>
                    <a:bodyPr/>
                    <a:lstStyle/>
                    <a:p>
                      <a:pPr algn="ctr"/>
                      <a:r>
                        <a:rPr lang="en-AU" sz="1400" dirty="0" err="1"/>
                        <a:t>Feminino</a:t>
                      </a:r>
                      <a:endParaRPr lang="en-AU" sz="1400" dirty="0"/>
                    </a:p>
                  </a:txBody>
                  <a:tcPr marL="91439" marR="91439" marT="45716" marB="45716">
                    <a:solidFill>
                      <a:schemeClr val="accent6">
                        <a:lumMod val="40000"/>
                        <a:lumOff val="60000"/>
                      </a:schemeClr>
                    </a:solidFill>
                  </a:tcPr>
                </a:tc>
                <a:tc>
                  <a:txBody>
                    <a:bodyPr/>
                    <a:lstStyle/>
                    <a:p>
                      <a:pPr algn="ctr"/>
                      <a:r>
                        <a:rPr lang="en-AU" sz="1400" dirty="0" err="1"/>
                        <a:t>Homem</a:t>
                      </a:r>
                      <a:endParaRPr lang="en-AU" sz="1400" dirty="0"/>
                    </a:p>
                  </a:txBody>
                  <a:tcPr marL="91439" marR="91439" marT="45716" marB="45716">
                    <a:solidFill>
                      <a:schemeClr val="accent3">
                        <a:lumMod val="40000"/>
                        <a:lumOff val="60000"/>
                      </a:schemeClr>
                    </a:solidFill>
                  </a:tcPr>
                </a:tc>
                <a:extLst>
                  <a:ext uri="{0D108BD9-81ED-4DB2-BD59-A6C34878D82A}">
                    <a16:rowId xmlns:a16="http://schemas.microsoft.com/office/drawing/2014/main" val="10002"/>
                  </a:ext>
                </a:extLst>
              </a:tr>
              <a:tr h="1016297">
                <a:tc>
                  <a:txBody>
                    <a:bodyPr/>
                    <a:lstStyle/>
                    <a:p>
                      <a:pPr algn="ctr"/>
                      <a:r>
                        <a:rPr lang="en-AU" sz="1400" dirty="0"/>
                        <a:t>Macho</a:t>
                      </a:r>
                    </a:p>
                  </a:txBody>
                  <a:tcPr marL="91439" marR="91439" marT="45716" marB="45716" anchor="b">
                    <a:solidFill>
                      <a:schemeClr val="accent4">
                        <a:lumMod val="40000"/>
                        <a:lumOff val="60000"/>
                      </a:schemeClr>
                    </a:solidFill>
                  </a:tcPr>
                </a:tc>
                <a:tc>
                  <a:txBody>
                    <a:bodyPr/>
                    <a:lstStyle/>
                    <a:p>
                      <a:pPr algn="ctr"/>
                      <a:r>
                        <a:rPr lang="en-AU" sz="1400" dirty="0" err="1"/>
                        <a:t>Homem</a:t>
                      </a:r>
                      <a:endParaRPr lang="en-AU" sz="1400" dirty="0"/>
                    </a:p>
                  </a:txBody>
                  <a:tcPr marL="91439" marR="91439" marT="45716" marB="45716" anchor="b">
                    <a:solidFill>
                      <a:schemeClr val="accent1">
                        <a:lumMod val="40000"/>
                        <a:lumOff val="60000"/>
                      </a:schemeClr>
                    </a:solidFill>
                  </a:tcPr>
                </a:tc>
                <a:tc>
                  <a:txBody>
                    <a:bodyPr/>
                    <a:lstStyle/>
                    <a:p>
                      <a:pPr algn="ctr"/>
                      <a:r>
                        <a:rPr lang="en-AU" sz="1400" dirty="0" err="1"/>
                        <a:t>Masculino</a:t>
                      </a:r>
                      <a:endParaRPr lang="en-AU" sz="1400" dirty="0"/>
                    </a:p>
                  </a:txBody>
                  <a:tcPr marL="91439" marR="91439" marT="45716" marB="45716" anchor="b">
                    <a:solidFill>
                      <a:schemeClr val="accent6">
                        <a:lumMod val="40000"/>
                        <a:lumOff val="60000"/>
                      </a:schemeClr>
                    </a:solidFill>
                  </a:tcPr>
                </a:tc>
                <a:tc>
                  <a:txBody>
                    <a:bodyPr/>
                    <a:lstStyle/>
                    <a:p>
                      <a:pPr algn="ctr"/>
                      <a:r>
                        <a:rPr lang="en-AU" sz="1400" dirty="0" err="1"/>
                        <a:t>Homem</a:t>
                      </a:r>
                      <a:endParaRPr lang="en-AU" sz="1400" dirty="0"/>
                    </a:p>
                  </a:txBody>
                  <a:tcPr marL="91439" marR="91439" marT="45716" marB="45716" anchor="b">
                    <a:solidFill>
                      <a:schemeClr val="accent3">
                        <a:lumMod val="40000"/>
                        <a:lumOff val="60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235543" y="3284984"/>
            <a:ext cx="0" cy="115212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6" name="Straight Arrow Connector 5"/>
          <p:cNvCxnSpPr/>
          <p:nvPr/>
        </p:nvCxnSpPr>
        <p:spPr>
          <a:xfrm>
            <a:off x="5580254" y="3284984"/>
            <a:ext cx="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972728" y="3284984"/>
            <a:ext cx="0" cy="1152128"/>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8" name="Straight Arrow Connector 7"/>
          <p:cNvCxnSpPr/>
          <p:nvPr/>
        </p:nvCxnSpPr>
        <p:spPr>
          <a:xfrm>
            <a:off x="10269009" y="3284984"/>
            <a:ext cx="0" cy="1152128"/>
          </a:xfrm>
          <a:prstGeom prst="straightConnector1">
            <a:avLst/>
          </a:prstGeom>
          <a:ln>
            <a:headEnd type="arrow"/>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976107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Diversidade</a:t>
            </a:r>
            <a:r>
              <a:rPr lang="en-US" dirty="0"/>
              <a:t> de </a:t>
            </a:r>
            <a:r>
              <a:rPr lang="en-US" dirty="0" err="1"/>
              <a:t>sexo</a:t>
            </a:r>
            <a:r>
              <a:rPr lang="en-US" dirty="0"/>
              <a:t>, </a:t>
            </a:r>
            <a:r>
              <a:rPr lang="en-US" dirty="0" err="1"/>
              <a:t>identidade</a:t>
            </a:r>
            <a:r>
              <a:rPr lang="en-US" dirty="0"/>
              <a:t> de </a:t>
            </a:r>
            <a:r>
              <a:rPr lang="en-US" dirty="0" err="1"/>
              <a:t>gênero</a:t>
            </a:r>
            <a:r>
              <a:rPr lang="en-US" dirty="0"/>
              <a:t>, </a:t>
            </a:r>
            <a:r>
              <a:rPr lang="en-US" dirty="0" err="1"/>
              <a:t>expressão</a:t>
            </a:r>
            <a:r>
              <a:rPr lang="en-US" dirty="0"/>
              <a:t> e </a:t>
            </a:r>
            <a:r>
              <a:rPr lang="en-US" dirty="0" err="1"/>
              <a:t>orientação</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444602424"/>
              </p:ext>
            </p:extLst>
          </p:nvPr>
        </p:nvGraphicFramePr>
        <p:xfrm>
          <a:off x="2062802" y="1989001"/>
          <a:ext cx="9433200" cy="2879999"/>
        </p:xfrm>
        <a:graphic>
          <a:graphicData uri="http://schemas.openxmlformats.org/drawingml/2006/table">
            <a:tbl>
              <a:tblPr firstRow="1" bandRow="1">
                <a:tableStyleId>{2D5ABB26-0587-4C30-8999-92F81FD0307C}</a:tableStyleId>
              </a:tblPr>
              <a:tblGrid>
                <a:gridCol w="2358300">
                  <a:extLst>
                    <a:ext uri="{9D8B030D-6E8A-4147-A177-3AD203B41FA5}">
                      <a16:colId xmlns:a16="http://schemas.microsoft.com/office/drawing/2014/main" val="20000"/>
                    </a:ext>
                  </a:extLst>
                </a:gridCol>
                <a:gridCol w="2358300">
                  <a:extLst>
                    <a:ext uri="{9D8B030D-6E8A-4147-A177-3AD203B41FA5}">
                      <a16:colId xmlns:a16="http://schemas.microsoft.com/office/drawing/2014/main" val="20001"/>
                    </a:ext>
                  </a:extLst>
                </a:gridCol>
                <a:gridCol w="2358300">
                  <a:extLst>
                    <a:ext uri="{9D8B030D-6E8A-4147-A177-3AD203B41FA5}">
                      <a16:colId xmlns:a16="http://schemas.microsoft.com/office/drawing/2014/main" val="20002"/>
                    </a:ext>
                  </a:extLst>
                </a:gridCol>
                <a:gridCol w="2358300">
                  <a:extLst>
                    <a:ext uri="{9D8B030D-6E8A-4147-A177-3AD203B41FA5}">
                      <a16:colId xmlns:a16="http://schemas.microsoft.com/office/drawing/2014/main" val="20003"/>
                    </a:ext>
                  </a:extLst>
                </a:gridCol>
              </a:tblGrid>
              <a:tr h="423703">
                <a:tc>
                  <a:txBody>
                    <a:bodyPr/>
                    <a:lstStyle/>
                    <a:p>
                      <a:pPr algn="ctr"/>
                      <a:r>
                        <a:rPr lang="en-AU" sz="1400" dirty="0" err="1"/>
                        <a:t>Sexo</a:t>
                      </a:r>
                      <a:endParaRPr lang="en-AU" sz="1400" b="1" dirty="0">
                        <a:solidFill>
                          <a:srgbClr val="0070C0"/>
                        </a:solidFill>
                      </a:endParaRPr>
                    </a:p>
                  </a:txBody>
                  <a:tcPr marL="91439" marR="91439" marT="45699" marB="45699" anchor="ctr">
                    <a:solidFill>
                      <a:schemeClr val="accent4"/>
                    </a:solidFill>
                  </a:tcPr>
                </a:tc>
                <a:tc>
                  <a:txBody>
                    <a:bodyPr/>
                    <a:lstStyle/>
                    <a:p>
                      <a:pPr algn="ctr"/>
                      <a:r>
                        <a:rPr lang="en-AU" sz="1400" dirty="0" err="1"/>
                        <a:t>Identidade</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Expressão</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Sexualidade</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err="1"/>
                        <a:t>Biologia</a:t>
                      </a:r>
                      <a:endParaRPr lang="en-AU" sz="1400" dirty="0">
                        <a:solidFill>
                          <a:srgbClr val="0070C0"/>
                        </a:solidFill>
                      </a:endParaRPr>
                    </a:p>
                  </a:txBody>
                  <a:tcPr marL="91439" marR="91439" marT="45699" marB="45699">
                    <a:solidFill>
                      <a:schemeClr val="accent4">
                        <a:lumMod val="60000"/>
                        <a:lumOff val="40000"/>
                      </a:schemeClr>
                    </a:solidFill>
                  </a:tcPr>
                </a:tc>
                <a:tc>
                  <a:txBody>
                    <a:bodyPr/>
                    <a:lstStyle/>
                    <a:p>
                      <a:pPr algn="ctr"/>
                      <a:r>
                        <a:rPr lang="en-AU" sz="1400" dirty="0" err="1"/>
                        <a:t>Cérebro</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Cultura</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Orientação</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677531">
                <a:tc>
                  <a:txBody>
                    <a:bodyPr/>
                    <a:lstStyle/>
                    <a:p>
                      <a:pPr algn="ctr"/>
                      <a:r>
                        <a:rPr lang="en-AU" sz="1400" dirty="0" err="1"/>
                        <a:t>Fêmea</a:t>
                      </a:r>
                      <a:endParaRPr lang="en-AU" sz="1400" dirty="0"/>
                    </a:p>
                  </a:txBody>
                  <a:tcPr marL="91439" marR="91439" marT="45716" marB="45716">
                    <a:solidFill>
                      <a:schemeClr val="accent4">
                        <a:lumMod val="40000"/>
                        <a:lumOff val="60000"/>
                      </a:schemeClr>
                    </a:solidFill>
                  </a:tcPr>
                </a:tc>
                <a:tc rowSpan="2">
                  <a:txBody>
                    <a:bodyPr/>
                    <a:lstStyle/>
                    <a:p>
                      <a:pPr algn="ctr"/>
                      <a:r>
                        <a:rPr lang="en-AU" sz="1400" dirty="0" err="1"/>
                        <a:t>Mulher</a:t>
                      </a:r>
                      <a:endParaRPr lang="en-AU" sz="1400" dirty="0"/>
                    </a:p>
                  </a:txBody>
                  <a:tcPr marL="91439" marR="91439" marT="45716" marB="45716">
                    <a:solidFill>
                      <a:schemeClr val="bg1">
                        <a:lumMod val="85000"/>
                      </a:schemeClr>
                    </a:solidFill>
                  </a:tcPr>
                </a:tc>
                <a:tc rowSpan="2">
                  <a:txBody>
                    <a:bodyPr/>
                    <a:lstStyle/>
                    <a:p>
                      <a:pPr algn="ctr"/>
                      <a:r>
                        <a:rPr lang="en-AU" sz="1400" dirty="0" err="1"/>
                        <a:t>Feminino</a:t>
                      </a:r>
                      <a:endParaRPr lang="en-AU" sz="1400" dirty="0"/>
                    </a:p>
                  </a:txBody>
                  <a:tcPr marL="91439" marR="91439" marT="45716" marB="45716">
                    <a:solidFill>
                      <a:schemeClr val="bg1">
                        <a:lumMod val="85000"/>
                      </a:schemeClr>
                    </a:solidFill>
                  </a:tcPr>
                </a:tc>
                <a:tc rowSpan="2">
                  <a:txBody>
                    <a:bodyPr/>
                    <a:lstStyle/>
                    <a:p>
                      <a:pPr algn="ctr"/>
                      <a:r>
                        <a:rPr lang="en-AU" sz="1400" dirty="0" err="1"/>
                        <a:t>Homem</a:t>
                      </a:r>
                      <a:endParaRPr lang="en-AU" sz="1400" dirty="0"/>
                    </a:p>
                  </a:txBody>
                  <a:tcPr marL="91439" marR="91439" marT="45716" marB="45716">
                    <a:solidFill>
                      <a:schemeClr val="bg1">
                        <a:lumMod val="85000"/>
                      </a:schemeClr>
                    </a:solidFill>
                  </a:tcPr>
                </a:tc>
                <a:extLst>
                  <a:ext uri="{0D108BD9-81ED-4DB2-BD59-A6C34878D82A}">
                    <a16:rowId xmlns:a16="http://schemas.microsoft.com/office/drawing/2014/main" val="10002"/>
                  </a:ext>
                </a:extLst>
              </a:tr>
              <a:tr h="677531">
                <a:tc>
                  <a:txBody>
                    <a:bodyPr/>
                    <a:lstStyle/>
                    <a:p>
                      <a:pPr algn="ctr"/>
                      <a:r>
                        <a:rPr lang="en-AU" sz="1400" dirty="0" err="1"/>
                        <a:t>Intersexo</a:t>
                      </a:r>
                      <a:endParaRPr lang="en-AU" sz="1400" dirty="0"/>
                    </a:p>
                  </a:txBody>
                  <a:tcPr marL="91439" marR="91439" marT="45716" marB="45716" anchor="ctr">
                    <a:solidFill>
                      <a:schemeClr val="accent4">
                        <a:lumMod val="40000"/>
                        <a:lumOff val="60000"/>
                      </a:schemeClr>
                    </a:solidFill>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10003"/>
                  </a:ext>
                </a:extLst>
              </a:tr>
              <a:tr h="677531">
                <a:tc>
                  <a:txBody>
                    <a:bodyPr/>
                    <a:lstStyle/>
                    <a:p>
                      <a:pPr algn="ctr"/>
                      <a:r>
                        <a:rPr lang="en-AU" sz="1400" dirty="0"/>
                        <a:t>Macho</a:t>
                      </a:r>
                    </a:p>
                  </a:txBody>
                  <a:tcPr marL="91439" marR="91439" marT="45716" marB="45716" anchor="b">
                    <a:solidFill>
                      <a:schemeClr val="accent4">
                        <a:lumMod val="40000"/>
                        <a:lumOff val="60000"/>
                      </a:schemeClr>
                    </a:solidFill>
                  </a:tcPr>
                </a:tc>
                <a:tc>
                  <a:txBody>
                    <a:bodyPr/>
                    <a:lstStyle/>
                    <a:p>
                      <a:pPr algn="ctr"/>
                      <a:r>
                        <a:rPr lang="en-AU" sz="1400" dirty="0" err="1"/>
                        <a:t>Homem</a:t>
                      </a:r>
                      <a:endParaRPr lang="en-AU" sz="1400" dirty="0"/>
                    </a:p>
                  </a:txBody>
                  <a:tcPr marL="91439" marR="91439" marT="45716" marB="45716" anchor="b">
                    <a:solidFill>
                      <a:schemeClr val="bg1">
                        <a:lumMod val="85000"/>
                      </a:schemeClr>
                    </a:solidFill>
                  </a:tcPr>
                </a:tc>
                <a:tc>
                  <a:txBody>
                    <a:bodyPr/>
                    <a:lstStyle/>
                    <a:p>
                      <a:pPr algn="ctr"/>
                      <a:r>
                        <a:rPr lang="en-AU" sz="1400" dirty="0" err="1"/>
                        <a:t>Masculino</a:t>
                      </a:r>
                      <a:endParaRPr lang="en-AU" sz="1400" dirty="0"/>
                    </a:p>
                  </a:txBody>
                  <a:tcPr marL="91439" marR="91439" marT="45716" marB="45716" anchor="b">
                    <a:solidFill>
                      <a:schemeClr val="bg1">
                        <a:lumMod val="85000"/>
                      </a:schemeClr>
                    </a:solidFill>
                  </a:tcPr>
                </a:tc>
                <a:tc>
                  <a:txBody>
                    <a:bodyPr/>
                    <a:lstStyle/>
                    <a:p>
                      <a:pPr algn="ctr"/>
                      <a:r>
                        <a:rPr lang="en-AU" sz="1400" dirty="0" err="1"/>
                        <a:t>Mulher</a:t>
                      </a:r>
                      <a:endParaRPr lang="en-AU" sz="1400" dirty="0"/>
                    </a:p>
                  </a:txBody>
                  <a:tcPr marL="91439" marR="91439" marT="45716" marB="45716" anchor="b">
                    <a:solidFill>
                      <a:schemeClr val="bg1">
                        <a:lumMod val="85000"/>
                      </a:schemeClr>
                    </a:solidFill>
                  </a:tcPr>
                </a:tc>
                <a:extLst>
                  <a:ext uri="{0D108BD9-81ED-4DB2-BD59-A6C34878D82A}">
                    <a16:rowId xmlns:a16="http://schemas.microsoft.com/office/drawing/2014/main" val="10004"/>
                  </a:ext>
                </a:extLst>
              </a:tr>
            </a:tbl>
          </a:graphicData>
        </a:graphic>
      </p:graphicFrame>
      <p:cxnSp>
        <p:nvCxnSpPr>
          <p:cNvPr id="13" name="Straight Arrow Connector 12"/>
          <p:cNvCxnSpPr/>
          <p:nvPr/>
        </p:nvCxnSpPr>
        <p:spPr>
          <a:xfrm>
            <a:off x="5611252"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7910736"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10284507"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3225175" y="3284984"/>
            <a:ext cx="0" cy="43204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9" name="Straight Arrow Connector 18"/>
          <p:cNvCxnSpPr/>
          <p:nvPr/>
        </p:nvCxnSpPr>
        <p:spPr>
          <a:xfrm>
            <a:off x="3225175" y="4013448"/>
            <a:ext cx="0" cy="423664"/>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1853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Diversidade</a:t>
            </a:r>
            <a:r>
              <a:rPr lang="en-US" dirty="0"/>
              <a:t> de </a:t>
            </a:r>
            <a:r>
              <a:rPr lang="en-US" dirty="0" err="1"/>
              <a:t>sexo</a:t>
            </a:r>
            <a:r>
              <a:rPr lang="en-US" dirty="0"/>
              <a:t>, </a:t>
            </a:r>
            <a:r>
              <a:rPr lang="en-US" dirty="0" err="1"/>
              <a:t>identidade</a:t>
            </a:r>
            <a:r>
              <a:rPr lang="en-US" dirty="0"/>
              <a:t> de </a:t>
            </a:r>
            <a:r>
              <a:rPr lang="en-US" dirty="0" err="1"/>
              <a:t>gênero</a:t>
            </a:r>
            <a:r>
              <a:rPr lang="en-US" dirty="0"/>
              <a:t>, </a:t>
            </a:r>
            <a:r>
              <a:rPr lang="en-US" dirty="0" err="1"/>
              <a:t>expressão</a:t>
            </a:r>
            <a:r>
              <a:rPr lang="en-US" dirty="0"/>
              <a:t> e </a:t>
            </a:r>
            <a:r>
              <a:rPr lang="en-US" dirty="0" err="1"/>
              <a:t>orientação</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18483732"/>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err="1"/>
                        <a:t>Sexo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Identidade</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err="1"/>
                        <a:t>Expressão</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Sexualidade</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err="1"/>
                        <a:t>Biologia</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Cérebro</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err="1"/>
                        <a:t>Cultura</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Orientação</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1016297">
                <a:tc>
                  <a:txBody>
                    <a:bodyPr/>
                    <a:lstStyle/>
                    <a:p>
                      <a:pPr algn="ctr"/>
                      <a:r>
                        <a:rPr lang="en-AU" sz="1400" dirty="0" err="1"/>
                        <a:t>Fêmea</a:t>
                      </a:r>
                      <a:endParaRPr lang="en-AU" sz="1400" dirty="0"/>
                    </a:p>
                  </a:txBody>
                  <a:tcPr marL="91439" marR="91439" marT="45716" marB="45716">
                    <a:solidFill>
                      <a:schemeClr val="bg1">
                        <a:lumMod val="85000"/>
                      </a:schemeClr>
                    </a:solidFill>
                  </a:tcPr>
                </a:tc>
                <a:tc>
                  <a:txBody>
                    <a:bodyPr/>
                    <a:lstStyle/>
                    <a:p>
                      <a:pPr algn="ctr"/>
                      <a:r>
                        <a:rPr lang="en-AU" sz="1400" dirty="0" err="1"/>
                        <a:t>Mulher</a:t>
                      </a:r>
                      <a:endParaRPr lang="en-AU" sz="1400" dirty="0"/>
                    </a:p>
                  </a:txBody>
                  <a:tcPr marL="91439" marR="91439" marT="45716" marB="45716">
                    <a:solidFill>
                      <a:schemeClr val="accent1">
                        <a:lumMod val="40000"/>
                        <a:lumOff val="60000"/>
                      </a:schemeClr>
                    </a:solidFill>
                  </a:tcPr>
                </a:tc>
                <a:tc>
                  <a:txBody>
                    <a:bodyPr/>
                    <a:lstStyle/>
                    <a:p>
                      <a:pPr algn="ctr"/>
                      <a:r>
                        <a:rPr lang="en-AU" sz="1400" dirty="0" err="1"/>
                        <a:t>Feminino</a:t>
                      </a:r>
                      <a:endParaRPr lang="en-AU" sz="1400" dirty="0"/>
                    </a:p>
                  </a:txBody>
                  <a:tcPr marL="91439" marR="91439" marT="45716" marB="45716">
                    <a:solidFill>
                      <a:schemeClr val="bg1">
                        <a:lumMod val="85000"/>
                      </a:schemeClr>
                    </a:solidFill>
                  </a:tcPr>
                </a:tc>
                <a:tc>
                  <a:txBody>
                    <a:bodyPr/>
                    <a:lstStyle/>
                    <a:p>
                      <a:pPr algn="ctr"/>
                      <a:r>
                        <a:rPr lang="en-AU" sz="1400" dirty="0" err="1"/>
                        <a:t>Homem</a:t>
                      </a:r>
                      <a:endParaRPr lang="en-AU" sz="1400" dirty="0"/>
                    </a:p>
                  </a:txBody>
                  <a:tcPr marL="91439" marR="91439" marT="45716" marB="45716">
                    <a:solidFill>
                      <a:schemeClr val="bg1">
                        <a:lumMod val="85000"/>
                      </a:schemeClr>
                    </a:solidFill>
                  </a:tcPr>
                </a:tc>
                <a:extLst>
                  <a:ext uri="{0D108BD9-81ED-4DB2-BD59-A6C34878D82A}">
                    <a16:rowId xmlns:a16="http://schemas.microsoft.com/office/drawing/2014/main" val="10002"/>
                  </a:ext>
                </a:extLst>
              </a:tr>
              <a:tr h="1016297">
                <a:tc>
                  <a:txBody>
                    <a:bodyPr/>
                    <a:lstStyle/>
                    <a:p>
                      <a:pPr algn="ctr"/>
                      <a:r>
                        <a:rPr lang="en-AU" sz="1400" dirty="0"/>
                        <a:t>Macho</a:t>
                      </a:r>
                    </a:p>
                  </a:txBody>
                  <a:tcPr marL="91439" marR="91439" marT="45716" marB="45716" anchor="b">
                    <a:solidFill>
                      <a:schemeClr val="bg1">
                        <a:lumMod val="85000"/>
                      </a:schemeClr>
                    </a:solidFill>
                  </a:tcPr>
                </a:tc>
                <a:tc>
                  <a:txBody>
                    <a:bodyPr/>
                    <a:lstStyle/>
                    <a:p>
                      <a:pPr algn="ctr"/>
                      <a:r>
                        <a:rPr lang="en-AU" sz="1400" dirty="0" err="1"/>
                        <a:t>Homem</a:t>
                      </a:r>
                      <a:endParaRPr lang="en-AU" sz="1400" dirty="0"/>
                    </a:p>
                  </a:txBody>
                  <a:tcPr marL="91439" marR="91439" marT="45716" marB="45716" anchor="b">
                    <a:solidFill>
                      <a:schemeClr val="accent1">
                        <a:lumMod val="40000"/>
                        <a:lumOff val="60000"/>
                      </a:schemeClr>
                    </a:solidFill>
                  </a:tcPr>
                </a:tc>
                <a:tc>
                  <a:txBody>
                    <a:bodyPr/>
                    <a:lstStyle/>
                    <a:p>
                      <a:pPr algn="ctr"/>
                      <a:r>
                        <a:rPr lang="en-AU" sz="1400" dirty="0" err="1"/>
                        <a:t>Masculino</a:t>
                      </a:r>
                      <a:endParaRPr lang="en-AU" sz="1400" dirty="0"/>
                    </a:p>
                  </a:txBody>
                  <a:tcPr marL="91439" marR="91439" marT="45716" marB="45716" anchor="b">
                    <a:solidFill>
                      <a:schemeClr val="bg1">
                        <a:lumMod val="85000"/>
                      </a:schemeClr>
                    </a:solidFill>
                  </a:tcPr>
                </a:tc>
                <a:tc>
                  <a:txBody>
                    <a:bodyPr/>
                    <a:lstStyle/>
                    <a:p>
                      <a:pPr algn="ctr"/>
                      <a:r>
                        <a:rPr lang="en-AU" sz="1400" dirty="0" err="1"/>
                        <a:t>Mulher</a:t>
                      </a:r>
                      <a:endParaRPr lang="en-AU" sz="1400" dirty="0"/>
                    </a:p>
                  </a:txBody>
                  <a:tcPr marL="91439" marR="91439" marT="45716" marB="45716" anchor="b">
                    <a:solidFill>
                      <a:schemeClr val="bg1">
                        <a:lumMod val="85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204546"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7926234"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10300005"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5549259" y="3284984"/>
            <a:ext cx="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69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Diversidade</a:t>
            </a:r>
            <a:r>
              <a:rPr lang="en-US" dirty="0"/>
              <a:t> de </a:t>
            </a:r>
            <a:r>
              <a:rPr lang="en-US" dirty="0" err="1"/>
              <a:t>sexo</a:t>
            </a:r>
            <a:r>
              <a:rPr lang="en-US" dirty="0"/>
              <a:t>, </a:t>
            </a:r>
            <a:r>
              <a:rPr lang="en-US" dirty="0" err="1"/>
              <a:t>identidade</a:t>
            </a:r>
            <a:r>
              <a:rPr lang="en-US" dirty="0"/>
              <a:t> de </a:t>
            </a:r>
            <a:r>
              <a:rPr lang="en-US" dirty="0" err="1"/>
              <a:t>gênero</a:t>
            </a:r>
            <a:r>
              <a:rPr lang="en-US" dirty="0"/>
              <a:t>, </a:t>
            </a:r>
            <a:r>
              <a:rPr lang="en-US" dirty="0" err="1"/>
              <a:t>expressão</a:t>
            </a:r>
            <a:r>
              <a:rPr lang="en-US" dirty="0"/>
              <a:t> e </a:t>
            </a:r>
            <a:r>
              <a:rPr lang="en-US" dirty="0" err="1"/>
              <a:t>orientação</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4241971"/>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err="1"/>
                        <a:t>Sexo</a:t>
                      </a:r>
                      <a:endParaRPr lang="en-AU" sz="1400" b="1" dirty="0">
                        <a:solidFill>
                          <a:srgbClr val="0070C0"/>
                        </a:solidFill>
                      </a:endParaRPr>
                    </a:p>
                  </a:txBody>
                  <a:tcPr marL="91439" marR="91439" marT="45699" marB="45699" anchor="ctr">
                    <a:solidFill>
                      <a:schemeClr val="accent4"/>
                    </a:solidFill>
                  </a:tcPr>
                </a:tc>
                <a:tc>
                  <a:txBody>
                    <a:bodyPr/>
                    <a:lstStyle/>
                    <a:p>
                      <a:pPr algn="ctr"/>
                      <a:r>
                        <a:rPr lang="en-AU" sz="1400" dirty="0" err="1"/>
                        <a:t>Identidade</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err="1"/>
                        <a:t>Expressão</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Sexualidade</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err="1"/>
                        <a:t>Biologia</a:t>
                      </a:r>
                      <a:endParaRPr lang="en-AU" sz="1400" dirty="0">
                        <a:solidFill>
                          <a:srgbClr val="0070C0"/>
                        </a:solidFill>
                      </a:endParaRPr>
                    </a:p>
                  </a:txBody>
                  <a:tcPr marL="91439" marR="91439" marT="45699" marB="45699">
                    <a:solidFill>
                      <a:schemeClr val="accent4">
                        <a:lumMod val="60000"/>
                        <a:lumOff val="40000"/>
                      </a:schemeClr>
                    </a:solidFill>
                  </a:tcPr>
                </a:tc>
                <a:tc>
                  <a:txBody>
                    <a:bodyPr/>
                    <a:lstStyle/>
                    <a:p>
                      <a:pPr algn="ctr"/>
                      <a:r>
                        <a:rPr lang="en-AU" sz="1400" dirty="0" err="1"/>
                        <a:t>Cérebro</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err="1"/>
                        <a:t>Cultura</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Orientação</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1016298">
                <a:tc>
                  <a:txBody>
                    <a:bodyPr/>
                    <a:lstStyle/>
                    <a:p>
                      <a:pPr algn="ctr"/>
                      <a:r>
                        <a:rPr lang="en-AU" sz="1400" dirty="0" err="1"/>
                        <a:t>Fêmea</a:t>
                      </a:r>
                      <a:endParaRPr lang="en-AU" sz="1400" dirty="0"/>
                    </a:p>
                  </a:txBody>
                  <a:tcPr marL="91439" marR="91439" marT="45716" marB="45716">
                    <a:solidFill>
                      <a:schemeClr val="accent4">
                        <a:lumMod val="40000"/>
                        <a:lumOff val="60000"/>
                      </a:schemeClr>
                    </a:solidFill>
                  </a:tcPr>
                </a:tc>
                <a:tc>
                  <a:txBody>
                    <a:bodyPr/>
                    <a:lstStyle/>
                    <a:p>
                      <a:pPr algn="ctr"/>
                      <a:r>
                        <a:rPr lang="en-AU" sz="1400" dirty="0" err="1"/>
                        <a:t>Mulher</a:t>
                      </a:r>
                      <a:endParaRPr lang="en-AU" sz="1400" dirty="0"/>
                    </a:p>
                  </a:txBody>
                  <a:tcPr marL="91439" marR="91439" marT="45716" marB="45716">
                    <a:solidFill>
                      <a:schemeClr val="accent1">
                        <a:lumMod val="40000"/>
                        <a:lumOff val="60000"/>
                      </a:schemeClr>
                    </a:solidFill>
                  </a:tcPr>
                </a:tc>
                <a:tc>
                  <a:txBody>
                    <a:bodyPr/>
                    <a:lstStyle/>
                    <a:p>
                      <a:pPr algn="ctr"/>
                      <a:r>
                        <a:rPr lang="en-AU" sz="1400" dirty="0" err="1"/>
                        <a:t>Feminino</a:t>
                      </a:r>
                      <a:endParaRPr lang="en-AU" sz="1400" dirty="0"/>
                    </a:p>
                  </a:txBody>
                  <a:tcPr marL="91439" marR="91439" marT="45716" marB="45716">
                    <a:solidFill>
                      <a:schemeClr val="bg1">
                        <a:lumMod val="85000"/>
                      </a:schemeClr>
                    </a:solidFill>
                  </a:tcPr>
                </a:tc>
                <a:tc>
                  <a:txBody>
                    <a:bodyPr/>
                    <a:lstStyle/>
                    <a:p>
                      <a:pPr algn="ctr"/>
                      <a:r>
                        <a:rPr lang="en-AU" sz="1400" dirty="0" err="1"/>
                        <a:t>Homem</a:t>
                      </a:r>
                      <a:endParaRPr lang="en-AU" sz="1400" dirty="0"/>
                    </a:p>
                  </a:txBody>
                  <a:tcPr marL="91439" marR="91439" marT="45716" marB="45716">
                    <a:solidFill>
                      <a:schemeClr val="bg1">
                        <a:lumMod val="85000"/>
                      </a:schemeClr>
                    </a:solidFill>
                  </a:tcPr>
                </a:tc>
                <a:extLst>
                  <a:ext uri="{0D108BD9-81ED-4DB2-BD59-A6C34878D82A}">
                    <a16:rowId xmlns:a16="http://schemas.microsoft.com/office/drawing/2014/main" val="10002"/>
                  </a:ext>
                </a:extLst>
              </a:tr>
              <a:tr h="1016296">
                <a:tc>
                  <a:txBody>
                    <a:bodyPr/>
                    <a:lstStyle/>
                    <a:p>
                      <a:pPr algn="ctr"/>
                      <a:r>
                        <a:rPr lang="en-AU" sz="1400" dirty="0"/>
                        <a:t>Macho</a:t>
                      </a:r>
                    </a:p>
                  </a:txBody>
                  <a:tcPr marL="91439" marR="91439" marT="45716" marB="45716" anchor="b">
                    <a:solidFill>
                      <a:schemeClr val="accent4">
                        <a:lumMod val="40000"/>
                        <a:lumOff val="60000"/>
                      </a:schemeClr>
                    </a:solidFill>
                  </a:tcPr>
                </a:tc>
                <a:tc>
                  <a:txBody>
                    <a:bodyPr/>
                    <a:lstStyle/>
                    <a:p>
                      <a:pPr algn="ctr"/>
                      <a:r>
                        <a:rPr lang="en-AU" sz="1400" dirty="0" err="1"/>
                        <a:t>Homem</a:t>
                      </a:r>
                      <a:endParaRPr lang="en-AU" sz="1400" dirty="0"/>
                    </a:p>
                  </a:txBody>
                  <a:tcPr marL="91439" marR="91439" marT="45716" marB="45716" anchor="b">
                    <a:solidFill>
                      <a:schemeClr val="accent1">
                        <a:lumMod val="40000"/>
                        <a:lumOff val="60000"/>
                      </a:schemeClr>
                    </a:solidFill>
                  </a:tcPr>
                </a:tc>
                <a:tc>
                  <a:txBody>
                    <a:bodyPr/>
                    <a:lstStyle/>
                    <a:p>
                      <a:pPr algn="ctr"/>
                      <a:r>
                        <a:rPr lang="en-AU" sz="1400" dirty="0" err="1"/>
                        <a:t>Masculino</a:t>
                      </a:r>
                      <a:endParaRPr lang="en-AU" sz="1400" dirty="0"/>
                    </a:p>
                  </a:txBody>
                  <a:tcPr marL="91439" marR="91439" marT="45716" marB="45716" anchor="b">
                    <a:solidFill>
                      <a:schemeClr val="bg1">
                        <a:lumMod val="85000"/>
                      </a:schemeClr>
                    </a:solidFill>
                  </a:tcPr>
                </a:tc>
                <a:tc>
                  <a:txBody>
                    <a:bodyPr/>
                    <a:lstStyle/>
                    <a:p>
                      <a:pPr algn="ctr"/>
                      <a:r>
                        <a:rPr lang="en-AU" sz="1400" dirty="0" err="1"/>
                        <a:t>Mulher</a:t>
                      </a:r>
                      <a:endParaRPr lang="en-AU" sz="1400" dirty="0"/>
                    </a:p>
                  </a:txBody>
                  <a:tcPr marL="91439" marR="91439" marT="45716" marB="45716" anchor="b">
                    <a:solidFill>
                      <a:schemeClr val="bg1">
                        <a:lumMod val="85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7957230"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10269008"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3018567" y="3284984"/>
            <a:ext cx="2670176" cy="115212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8" name="Straight Arrow Connector 7"/>
          <p:cNvCxnSpPr/>
          <p:nvPr/>
        </p:nvCxnSpPr>
        <p:spPr>
          <a:xfrm flipH="1">
            <a:off x="3018567" y="3284984"/>
            <a:ext cx="2670176"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986399" y="3553271"/>
            <a:ext cx="1013483" cy="307777"/>
          </a:xfrm>
          <a:prstGeom prst="rect">
            <a:avLst/>
          </a:prstGeom>
          <a:noFill/>
        </p:spPr>
        <p:txBody>
          <a:bodyPr wrap="none" rtlCol="0">
            <a:spAutoFit/>
          </a:bodyPr>
          <a:lstStyle/>
          <a:p>
            <a:pPr algn="ctr"/>
            <a:r>
              <a:rPr lang="en-AU" sz="1400" dirty="0" err="1"/>
              <a:t>Trangenero</a:t>
            </a:r>
            <a:endParaRPr lang="en-AU" sz="1400" dirty="0"/>
          </a:p>
        </p:txBody>
      </p:sp>
    </p:spTree>
    <p:extLst>
      <p:ext uri="{BB962C8B-B14F-4D97-AF65-F5344CB8AC3E}">
        <p14:creationId xmlns:p14="http://schemas.microsoft.com/office/powerpoint/2010/main" val="2777843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Diversidade</a:t>
            </a:r>
            <a:r>
              <a:rPr lang="en-US" dirty="0"/>
              <a:t> de </a:t>
            </a:r>
            <a:r>
              <a:rPr lang="en-US" dirty="0" err="1"/>
              <a:t>sexo</a:t>
            </a:r>
            <a:r>
              <a:rPr lang="en-US" dirty="0"/>
              <a:t>, </a:t>
            </a:r>
            <a:r>
              <a:rPr lang="en-US" dirty="0" err="1"/>
              <a:t>identidade</a:t>
            </a:r>
            <a:r>
              <a:rPr lang="en-US" dirty="0"/>
              <a:t> de </a:t>
            </a:r>
            <a:r>
              <a:rPr lang="en-US" dirty="0" err="1"/>
              <a:t>gênero</a:t>
            </a:r>
            <a:r>
              <a:rPr lang="en-US" dirty="0"/>
              <a:t>, </a:t>
            </a:r>
            <a:r>
              <a:rPr lang="en-US" dirty="0" err="1"/>
              <a:t>expressão</a:t>
            </a:r>
            <a:r>
              <a:rPr lang="en-US" dirty="0"/>
              <a:t> e </a:t>
            </a:r>
            <a:r>
              <a:rPr lang="en-US" dirty="0" err="1"/>
              <a:t>orientação</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29359516"/>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err="1"/>
                        <a:t>Sexo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Identidade</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accent1"/>
                    </a:solidFill>
                  </a:tcPr>
                </a:tc>
                <a:tc>
                  <a:txBody>
                    <a:bodyPr/>
                    <a:lstStyle/>
                    <a:p>
                      <a:pPr algn="ctr"/>
                      <a:r>
                        <a:rPr lang="en-AU" sz="1400" dirty="0" err="1"/>
                        <a:t>Expressão</a:t>
                      </a:r>
                      <a:r>
                        <a:rPr lang="en-AU" sz="1400" dirty="0"/>
                        <a:t> de </a:t>
                      </a:r>
                      <a:r>
                        <a:rPr lang="en-AU" sz="1400" dirty="0" err="1"/>
                        <a:t>Gênero</a:t>
                      </a:r>
                      <a:r>
                        <a:rPr lang="en-AU" sz="1400" dirty="0"/>
                        <a:t> </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Sexualidade</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err="1"/>
                        <a:t>Biologia</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Cérebro</a:t>
                      </a:r>
                      <a:endParaRPr lang="en-AU" sz="1400" dirty="0">
                        <a:solidFill>
                          <a:srgbClr val="0070C0"/>
                        </a:solidFill>
                      </a:endParaRPr>
                    </a:p>
                  </a:txBody>
                  <a:tcPr marL="91439" marR="91439" marT="45699" marB="45699">
                    <a:solidFill>
                      <a:schemeClr val="accent1">
                        <a:lumMod val="60000"/>
                        <a:lumOff val="40000"/>
                      </a:schemeClr>
                    </a:solidFill>
                  </a:tcPr>
                </a:tc>
                <a:tc>
                  <a:txBody>
                    <a:bodyPr/>
                    <a:lstStyle/>
                    <a:p>
                      <a:pPr algn="ctr"/>
                      <a:r>
                        <a:rPr lang="en-AU" sz="1400" dirty="0" err="1"/>
                        <a:t>Cultura</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Orientação</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1016297">
                <a:tc>
                  <a:txBody>
                    <a:bodyPr/>
                    <a:lstStyle/>
                    <a:p>
                      <a:pPr algn="ctr"/>
                      <a:r>
                        <a:rPr lang="en-AU" sz="1400" dirty="0" err="1"/>
                        <a:t>Fêmea</a:t>
                      </a:r>
                      <a:endParaRPr lang="en-AU" sz="1400" dirty="0"/>
                    </a:p>
                  </a:txBody>
                  <a:tcPr marL="91439" marR="91439" marT="45716" marB="45716">
                    <a:solidFill>
                      <a:schemeClr val="bg1">
                        <a:lumMod val="85000"/>
                      </a:schemeClr>
                    </a:solidFill>
                  </a:tcPr>
                </a:tc>
                <a:tc>
                  <a:txBody>
                    <a:bodyPr/>
                    <a:lstStyle/>
                    <a:p>
                      <a:pPr algn="ctr"/>
                      <a:r>
                        <a:rPr lang="en-AU" sz="1400" dirty="0" err="1"/>
                        <a:t>Mulher</a:t>
                      </a:r>
                      <a:endParaRPr lang="en-AU" sz="1400" dirty="0"/>
                    </a:p>
                  </a:txBody>
                  <a:tcPr marL="91439" marR="91439" marT="45716" marB="45716">
                    <a:solidFill>
                      <a:schemeClr val="accent1">
                        <a:lumMod val="40000"/>
                        <a:lumOff val="60000"/>
                      </a:schemeClr>
                    </a:solidFill>
                  </a:tcPr>
                </a:tc>
                <a:tc>
                  <a:txBody>
                    <a:bodyPr/>
                    <a:lstStyle/>
                    <a:p>
                      <a:pPr algn="ctr"/>
                      <a:r>
                        <a:rPr lang="en-AU" sz="1400" dirty="0" err="1"/>
                        <a:t>Feminino</a:t>
                      </a:r>
                      <a:endParaRPr lang="en-AU" sz="1400" dirty="0"/>
                    </a:p>
                  </a:txBody>
                  <a:tcPr marL="91439" marR="91439" marT="45716" marB="45716">
                    <a:solidFill>
                      <a:schemeClr val="bg1">
                        <a:lumMod val="85000"/>
                      </a:schemeClr>
                    </a:solidFill>
                  </a:tcPr>
                </a:tc>
                <a:tc>
                  <a:txBody>
                    <a:bodyPr/>
                    <a:lstStyle/>
                    <a:p>
                      <a:pPr algn="ctr"/>
                      <a:r>
                        <a:rPr lang="en-AU" sz="1400" dirty="0" err="1"/>
                        <a:t>Homem</a:t>
                      </a:r>
                      <a:endParaRPr lang="en-AU" sz="1400" dirty="0"/>
                    </a:p>
                  </a:txBody>
                  <a:tcPr marL="91439" marR="91439" marT="45716" marB="45716">
                    <a:solidFill>
                      <a:schemeClr val="bg1">
                        <a:lumMod val="85000"/>
                      </a:schemeClr>
                    </a:solidFill>
                  </a:tcPr>
                </a:tc>
                <a:extLst>
                  <a:ext uri="{0D108BD9-81ED-4DB2-BD59-A6C34878D82A}">
                    <a16:rowId xmlns:a16="http://schemas.microsoft.com/office/drawing/2014/main" val="10002"/>
                  </a:ext>
                </a:extLst>
              </a:tr>
              <a:tr h="1016297">
                <a:tc>
                  <a:txBody>
                    <a:bodyPr/>
                    <a:lstStyle/>
                    <a:p>
                      <a:pPr algn="ctr"/>
                      <a:r>
                        <a:rPr lang="en-AU" sz="1400" dirty="0"/>
                        <a:t>Macho</a:t>
                      </a:r>
                    </a:p>
                  </a:txBody>
                  <a:tcPr marL="91439" marR="91439" marT="45716" marB="45716" anchor="b">
                    <a:solidFill>
                      <a:schemeClr val="bg1">
                        <a:lumMod val="85000"/>
                      </a:schemeClr>
                    </a:solidFill>
                  </a:tcPr>
                </a:tc>
                <a:tc>
                  <a:txBody>
                    <a:bodyPr/>
                    <a:lstStyle/>
                    <a:p>
                      <a:pPr algn="ctr"/>
                      <a:r>
                        <a:rPr lang="en-AU" sz="1400" dirty="0" err="1"/>
                        <a:t>Homem</a:t>
                      </a:r>
                      <a:endParaRPr lang="en-AU" sz="1400" dirty="0"/>
                    </a:p>
                  </a:txBody>
                  <a:tcPr marL="91439" marR="91439" marT="45716" marB="45716" anchor="b">
                    <a:solidFill>
                      <a:schemeClr val="accent1">
                        <a:lumMod val="40000"/>
                        <a:lumOff val="60000"/>
                      </a:schemeClr>
                    </a:solidFill>
                  </a:tcPr>
                </a:tc>
                <a:tc>
                  <a:txBody>
                    <a:bodyPr/>
                    <a:lstStyle/>
                    <a:p>
                      <a:pPr algn="ctr"/>
                      <a:r>
                        <a:rPr lang="en-AU" sz="1400" dirty="0" err="1"/>
                        <a:t>Masculino</a:t>
                      </a:r>
                      <a:endParaRPr lang="en-AU" sz="1400" dirty="0"/>
                    </a:p>
                  </a:txBody>
                  <a:tcPr marL="91439" marR="91439" marT="45716" marB="45716" anchor="b">
                    <a:solidFill>
                      <a:schemeClr val="bg1">
                        <a:lumMod val="85000"/>
                      </a:schemeClr>
                    </a:solidFill>
                  </a:tcPr>
                </a:tc>
                <a:tc>
                  <a:txBody>
                    <a:bodyPr/>
                    <a:lstStyle/>
                    <a:p>
                      <a:pPr algn="ctr"/>
                      <a:r>
                        <a:rPr lang="en-AU" sz="1400" dirty="0" err="1"/>
                        <a:t>Mulher</a:t>
                      </a:r>
                      <a:endParaRPr lang="en-AU" sz="1400" dirty="0"/>
                    </a:p>
                  </a:txBody>
                  <a:tcPr marL="91439" marR="91439" marT="45716" marB="45716" anchor="b">
                    <a:solidFill>
                      <a:schemeClr val="bg1">
                        <a:lumMod val="85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189048"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7926234" y="3275067"/>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10284507"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4320425" y="3491059"/>
            <a:ext cx="2664296" cy="738664"/>
          </a:xfrm>
          <a:prstGeom prst="rect">
            <a:avLst/>
          </a:prstGeom>
        </p:spPr>
        <p:txBody>
          <a:bodyPr wrap="square">
            <a:spAutoFit/>
          </a:bodyPr>
          <a:lstStyle/>
          <a:p>
            <a:pPr algn="ctr"/>
            <a:r>
              <a:rPr lang="en-AU" sz="1400" dirty="0" err="1"/>
              <a:t>Não</a:t>
            </a:r>
            <a:r>
              <a:rPr lang="en-AU" sz="1400" dirty="0"/>
              <a:t> </a:t>
            </a:r>
            <a:r>
              <a:rPr lang="en-AU" sz="1400" dirty="0" err="1"/>
              <a:t>Binário</a:t>
            </a:r>
            <a:endParaRPr lang="en-AU" sz="1400" dirty="0"/>
          </a:p>
          <a:p>
            <a:pPr algn="ctr"/>
            <a:r>
              <a:rPr lang="en-AU" sz="1400" dirty="0" err="1"/>
              <a:t>Gênero</a:t>
            </a:r>
            <a:r>
              <a:rPr lang="en-AU" sz="1400" dirty="0"/>
              <a:t> Queer / </a:t>
            </a:r>
            <a:r>
              <a:rPr lang="en-AU" sz="1400" dirty="0" err="1"/>
              <a:t>Fluido</a:t>
            </a:r>
            <a:endParaRPr lang="en-AU" sz="1400" dirty="0"/>
          </a:p>
          <a:p>
            <a:pPr algn="ctr"/>
            <a:r>
              <a:rPr lang="en-AU" sz="1400" dirty="0" err="1"/>
              <a:t>Bigêneros</a:t>
            </a:r>
            <a:endParaRPr lang="en-AU" sz="1400" dirty="0"/>
          </a:p>
        </p:txBody>
      </p:sp>
      <p:cxnSp>
        <p:nvCxnSpPr>
          <p:cNvPr id="9" name="Straight Arrow Connector 8"/>
          <p:cNvCxnSpPr/>
          <p:nvPr/>
        </p:nvCxnSpPr>
        <p:spPr>
          <a:xfrm flipV="1">
            <a:off x="5606942" y="3275067"/>
            <a:ext cx="0" cy="2159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602633" y="4260719"/>
            <a:ext cx="0" cy="2159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56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Diversidade</a:t>
            </a:r>
            <a:r>
              <a:rPr lang="en-US" dirty="0"/>
              <a:t> de </a:t>
            </a:r>
            <a:r>
              <a:rPr lang="en-US" dirty="0" err="1"/>
              <a:t>sexo</a:t>
            </a:r>
            <a:r>
              <a:rPr lang="en-US" dirty="0"/>
              <a:t>, </a:t>
            </a:r>
            <a:r>
              <a:rPr lang="en-US" dirty="0" err="1"/>
              <a:t>identidade</a:t>
            </a:r>
            <a:r>
              <a:rPr lang="en-US" dirty="0"/>
              <a:t> de </a:t>
            </a:r>
            <a:r>
              <a:rPr lang="en-US" dirty="0" err="1"/>
              <a:t>gênero</a:t>
            </a:r>
            <a:r>
              <a:rPr lang="en-US" dirty="0"/>
              <a:t>, </a:t>
            </a:r>
            <a:r>
              <a:rPr lang="en-US" dirty="0" err="1"/>
              <a:t>expressão</a:t>
            </a:r>
            <a:r>
              <a:rPr lang="en-US" dirty="0"/>
              <a:t> e </a:t>
            </a:r>
            <a:r>
              <a:rPr lang="en-US" dirty="0" err="1"/>
              <a:t>orientação</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1382260"/>
              </p:ext>
            </p:extLst>
          </p:nvPr>
        </p:nvGraphicFramePr>
        <p:xfrm>
          <a:off x="2057672" y="1989001"/>
          <a:ext cx="9438328" cy="2879999"/>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err="1"/>
                        <a:t>Sexo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Identidade</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Expressão</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accent6"/>
                    </a:solidFill>
                  </a:tcPr>
                </a:tc>
                <a:tc>
                  <a:txBody>
                    <a:bodyPr/>
                    <a:lstStyle/>
                    <a:p>
                      <a:pPr algn="ctr"/>
                      <a:r>
                        <a:rPr lang="en-AU" sz="1400" dirty="0" err="1"/>
                        <a:t>Sexualidade</a:t>
                      </a:r>
                      <a:endParaRPr lang="en-AU" sz="1400" b="1" dirty="0">
                        <a:solidFill>
                          <a:srgbClr val="0070C0"/>
                        </a:solidFill>
                      </a:endParaRPr>
                    </a:p>
                  </a:txBody>
                  <a:tcPr marL="91439" marR="91439" marT="45699" marB="45699" anchor="ctr">
                    <a:solidFill>
                      <a:schemeClr val="bg1">
                        <a:lumMod val="65000"/>
                      </a:schemeClr>
                    </a:solidFill>
                  </a:tcPr>
                </a:tc>
                <a:extLst>
                  <a:ext uri="{0D108BD9-81ED-4DB2-BD59-A6C34878D82A}">
                    <a16:rowId xmlns:a16="http://schemas.microsoft.com/office/drawing/2014/main" val="10000"/>
                  </a:ext>
                </a:extLst>
              </a:tr>
              <a:tr h="423703">
                <a:tc>
                  <a:txBody>
                    <a:bodyPr/>
                    <a:lstStyle/>
                    <a:p>
                      <a:pPr algn="ctr"/>
                      <a:r>
                        <a:rPr lang="en-AU" sz="1400" dirty="0" err="1"/>
                        <a:t>Biologia</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Cérebro</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Cultura</a:t>
                      </a:r>
                      <a:endParaRPr lang="en-AU" sz="1400" dirty="0">
                        <a:solidFill>
                          <a:srgbClr val="0070C0"/>
                        </a:solidFill>
                      </a:endParaRPr>
                    </a:p>
                  </a:txBody>
                  <a:tcPr marL="91439" marR="91439" marT="45699" marB="45699">
                    <a:solidFill>
                      <a:schemeClr val="accent6">
                        <a:lumMod val="60000"/>
                        <a:lumOff val="40000"/>
                      </a:schemeClr>
                    </a:solidFill>
                  </a:tcPr>
                </a:tc>
                <a:tc>
                  <a:txBody>
                    <a:bodyPr/>
                    <a:lstStyle/>
                    <a:p>
                      <a:pPr algn="ctr"/>
                      <a:r>
                        <a:rPr lang="en-AU" sz="1400" dirty="0" err="1"/>
                        <a:t>Orientação</a:t>
                      </a:r>
                      <a:endParaRPr lang="en-AU" sz="1400" dirty="0">
                        <a:solidFill>
                          <a:srgbClr val="0070C0"/>
                        </a:solidFill>
                      </a:endParaRPr>
                    </a:p>
                  </a:txBody>
                  <a:tcPr marL="91439" marR="91439" marT="45699" marB="45699">
                    <a:solidFill>
                      <a:schemeClr val="bg1">
                        <a:lumMod val="75000"/>
                      </a:schemeClr>
                    </a:solidFill>
                  </a:tcPr>
                </a:tc>
                <a:extLst>
                  <a:ext uri="{0D108BD9-81ED-4DB2-BD59-A6C34878D82A}">
                    <a16:rowId xmlns:a16="http://schemas.microsoft.com/office/drawing/2014/main" val="10001"/>
                  </a:ext>
                </a:extLst>
              </a:tr>
              <a:tr h="677531">
                <a:tc rowSpan="2">
                  <a:txBody>
                    <a:bodyPr/>
                    <a:lstStyle/>
                    <a:p>
                      <a:pPr algn="ctr"/>
                      <a:r>
                        <a:rPr lang="en-AU" sz="1400" dirty="0" err="1"/>
                        <a:t>Fêmea</a:t>
                      </a:r>
                      <a:endParaRPr lang="en-AU" sz="1400" dirty="0"/>
                    </a:p>
                  </a:txBody>
                  <a:tcPr marL="91439" marR="91439" marT="45716" marB="45716">
                    <a:solidFill>
                      <a:schemeClr val="bg1">
                        <a:lumMod val="85000"/>
                      </a:schemeClr>
                    </a:solidFill>
                  </a:tcPr>
                </a:tc>
                <a:tc rowSpan="2">
                  <a:txBody>
                    <a:bodyPr/>
                    <a:lstStyle/>
                    <a:p>
                      <a:pPr algn="ctr"/>
                      <a:r>
                        <a:rPr lang="en-AU" sz="1400" dirty="0" err="1"/>
                        <a:t>Mulher</a:t>
                      </a:r>
                      <a:endParaRPr lang="en-AU" sz="1400" dirty="0"/>
                    </a:p>
                  </a:txBody>
                  <a:tcPr marL="91439" marR="91439" marT="45716" marB="45716">
                    <a:solidFill>
                      <a:schemeClr val="bg1">
                        <a:lumMod val="85000"/>
                      </a:schemeClr>
                    </a:solidFill>
                  </a:tcPr>
                </a:tc>
                <a:tc>
                  <a:txBody>
                    <a:bodyPr/>
                    <a:lstStyle/>
                    <a:p>
                      <a:pPr algn="ctr"/>
                      <a:r>
                        <a:rPr lang="en-AU" sz="1400" dirty="0" err="1"/>
                        <a:t>Feminino</a:t>
                      </a:r>
                      <a:endParaRPr lang="en-AU" sz="1400" dirty="0"/>
                    </a:p>
                  </a:txBody>
                  <a:tcPr marL="91439" marR="91439" marT="45716" marB="45716">
                    <a:solidFill>
                      <a:schemeClr val="accent6">
                        <a:lumMod val="40000"/>
                        <a:lumOff val="60000"/>
                      </a:schemeClr>
                    </a:solidFill>
                  </a:tcPr>
                </a:tc>
                <a:tc rowSpan="2">
                  <a:txBody>
                    <a:bodyPr/>
                    <a:lstStyle/>
                    <a:p>
                      <a:pPr algn="ctr"/>
                      <a:r>
                        <a:rPr lang="en-AU" sz="1400" dirty="0" err="1"/>
                        <a:t>Homem</a:t>
                      </a:r>
                      <a:endParaRPr lang="en-AU" sz="1400" dirty="0"/>
                    </a:p>
                  </a:txBody>
                  <a:tcPr marL="91439" marR="91439" marT="45716" marB="45716">
                    <a:solidFill>
                      <a:schemeClr val="bg1">
                        <a:lumMod val="85000"/>
                      </a:schemeClr>
                    </a:solidFill>
                  </a:tcPr>
                </a:tc>
                <a:extLst>
                  <a:ext uri="{0D108BD9-81ED-4DB2-BD59-A6C34878D82A}">
                    <a16:rowId xmlns:a16="http://schemas.microsoft.com/office/drawing/2014/main" val="10002"/>
                  </a:ext>
                </a:extLst>
              </a:tr>
              <a:tr h="677531">
                <a:tc vMerge="1">
                  <a:txBody>
                    <a:bodyPr/>
                    <a:lstStyle/>
                    <a:p>
                      <a:endParaRPr lang="en-AU"/>
                    </a:p>
                  </a:txBody>
                  <a:tcPr/>
                </a:tc>
                <a:tc vMerge="1">
                  <a:txBody>
                    <a:bodyPr/>
                    <a:lstStyle/>
                    <a:p>
                      <a:endParaRPr lang="en-AU"/>
                    </a:p>
                  </a:txBody>
                  <a:tcPr/>
                </a:tc>
                <a:tc>
                  <a:txBody>
                    <a:bodyPr/>
                    <a:lstStyle/>
                    <a:p>
                      <a:pPr algn="ctr"/>
                      <a:r>
                        <a:rPr lang="en-AU" sz="1400" dirty="0" err="1"/>
                        <a:t>Andrógino</a:t>
                      </a:r>
                      <a:endParaRPr lang="en-AU" sz="1400" dirty="0"/>
                    </a:p>
                  </a:txBody>
                  <a:tcPr marL="91439" marR="91439" marT="45716" marB="45716" anchor="ctr">
                    <a:solidFill>
                      <a:schemeClr val="accent6">
                        <a:lumMod val="40000"/>
                        <a:lumOff val="60000"/>
                      </a:schemeClr>
                    </a:solidFill>
                  </a:tcPr>
                </a:tc>
                <a:tc vMerge="1">
                  <a:txBody>
                    <a:bodyPr/>
                    <a:lstStyle/>
                    <a:p>
                      <a:endParaRPr lang="en-AU"/>
                    </a:p>
                  </a:txBody>
                  <a:tcPr/>
                </a:tc>
                <a:extLst>
                  <a:ext uri="{0D108BD9-81ED-4DB2-BD59-A6C34878D82A}">
                    <a16:rowId xmlns:a16="http://schemas.microsoft.com/office/drawing/2014/main" val="10003"/>
                  </a:ext>
                </a:extLst>
              </a:tr>
              <a:tr h="677531">
                <a:tc>
                  <a:txBody>
                    <a:bodyPr/>
                    <a:lstStyle/>
                    <a:p>
                      <a:pPr algn="ctr"/>
                      <a:r>
                        <a:rPr lang="en-AU" sz="1400" dirty="0"/>
                        <a:t>Macho</a:t>
                      </a:r>
                    </a:p>
                  </a:txBody>
                  <a:tcPr marL="91439" marR="91439" marT="45716" marB="45716" anchor="b">
                    <a:solidFill>
                      <a:schemeClr val="bg1">
                        <a:lumMod val="85000"/>
                      </a:schemeClr>
                    </a:solidFill>
                  </a:tcPr>
                </a:tc>
                <a:tc>
                  <a:txBody>
                    <a:bodyPr/>
                    <a:lstStyle/>
                    <a:p>
                      <a:pPr algn="ctr"/>
                      <a:r>
                        <a:rPr lang="en-AU" sz="1400" dirty="0" err="1"/>
                        <a:t>Homem</a:t>
                      </a:r>
                      <a:endParaRPr lang="en-AU" sz="1400" dirty="0"/>
                    </a:p>
                  </a:txBody>
                  <a:tcPr marL="91439" marR="91439" marT="45716" marB="45716" anchor="b">
                    <a:solidFill>
                      <a:schemeClr val="bg1">
                        <a:lumMod val="85000"/>
                      </a:schemeClr>
                    </a:solidFill>
                  </a:tcPr>
                </a:tc>
                <a:tc>
                  <a:txBody>
                    <a:bodyPr/>
                    <a:lstStyle/>
                    <a:p>
                      <a:pPr algn="ctr"/>
                      <a:r>
                        <a:rPr lang="en-AU" sz="1400" dirty="0" err="1"/>
                        <a:t>Masculino</a:t>
                      </a:r>
                      <a:endParaRPr lang="en-AU" sz="1400" dirty="0"/>
                    </a:p>
                  </a:txBody>
                  <a:tcPr marL="91439" marR="91439" marT="45716" marB="45716" anchor="b">
                    <a:solidFill>
                      <a:schemeClr val="accent6">
                        <a:lumMod val="40000"/>
                        <a:lumOff val="60000"/>
                      </a:schemeClr>
                    </a:solidFill>
                  </a:tcPr>
                </a:tc>
                <a:tc>
                  <a:txBody>
                    <a:bodyPr/>
                    <a:lstStyle/>
                    <a:p>
                      <a:pPr algn="ctr"/>
                      <a:r>
                        <a:rPr lang="en-AU" sz="1400" dirty="0" err="1"/>
                        <a:t>Mulher</a:t>
                      </a:r>
                      <a:endParaRPr lang="en-AU" sz="1400" dirty="0"/>
                    </a:p>
                  </a:txBody>
                  <a:tcPr marL="91439" marR="91439" marT="45716" marB="45716" anchor="b">
                    <a:solidFill>
                      <a:schemeClr val="bg1">
                        <a:lumMod val="85000"/>
                      </a:schemeClr>
                    </a:solidFill>
                  </a:tcPr>
                </a:tc>
                <a:extLst>
                  <a:ext uri="{0D108BD9-81ED-4DB2-BD59-A6C34878D82A}">
                    <a16:rowId xmlns:a16="http://schemas.microsoft.com/office/drawing/2014/main" val="10004"/>
                  </a:ext>
                </a:extLst>
              </a:tr>
            </a:tbl>
          </a:graphicData>
        </a:graphic>
      </p:graphicFrame>
      <p:cxnSp>
        <p:nvCxnSpPr>
          <p:cNvPr id="7" name="Straight Arrow Connector 6"/>
          <p:cNvCxnSpPr/>
          <p:nvPr/>
        </p:nvCxnSpPr>
        <p:spPr>
          <a:xfrm>
            <a:off x="3251042"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10284506"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5564757"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V="1">
            <a:off x="7892938" y="3284984"/>
            <a:ext cx="0" cy="43204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2" name="Straight Arrow Connector 11"/>
          <p:cNvCxnSpPr/>
          <p:nvPr/>
        </p:nvCxnSpPr>
        <p:spPr>
          <a:xfrm>
            <a:off x="7875141" y="4013448"/>
            <a:ext cx="0" cy="423664"/>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72253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Diversidade</a:t>
            </a:r>
            <a:r>
              <a:rPr lang="en-US" dirty="0"/>
              <a:t> de </a:t>
            </a:r>
            <a:r>
              <a:rPr lang="en-US" dirty="0" err="1"/>
              <a:t>sexo</a:t>
            </a:r>
            <a:r>
              <a:rPr lang="en-US" dirty="0"/>
              <a:t>, </a:t>
            </a:r>
            <a:r>
              <a:rPr lang="en-US" dirty="0" err="1"/>
              <a:t>identidade</a:t>
            </a:r>
            <a:r>
              <a:rPr lang="en-US" dirty="0"/>
              <a:t> de </a:t>
            </a:r>
            <a:r>
              <a:rPr lang="en-US" dirty="0" err="1"/>
              <a:t>gênero</a:t>
            </a:r>
            <a:r>
              <a:rPr lang="en-US" dirty="0"/>
              <a:t>, </a:t>
            </a:r>
            <a:r>
              <a:rPr lang="en-US" dirty="0" err="1"/>
              <a:t>expressão</a:t>
            </a:r>
            <a:r>
              <a:rPr lang="en-US" dirty="0"/>
              <a:t> e </a:t>
            </a:r>
            <a:r>
              <a:rPr lang="en-US" dirty="0" err="1"/>
              <a:t>orientação</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6026440"/>
              </p:ext>
            </p:extLst>
          </p:nvPr>
        </p:nvGraphicFramePr>
        <p:xfrm>
          <a:off x="2057672" y="1989000"/>
          <a:ext cx="9438328" cy="2880000"/>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2359582">
                  <a:extLst>
                    <a:ext uri="{9D8B030D-6E8A-4147-A177-3AD203B41FA5}">
                      <a16:colId xmlns:a16="http://schemas.microsoft.com/office/drawing/2014/main" val="20001"/>
                    </a:ext>
                  </a:extLst>
                </a:gridCol>
                <a:gridCol w="2359582">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tblGrid>
              <a:tr h="423703">
                <a:tc>
                  <a:txBody>
                    <a:bodyPr/>
                    <a:lstStyle/>
                    <a:p>
                      <a:pPr algn="ctr"/>
                      <a:r>
                        <a:rPr lang="en-AU" sz="1400" dirty="0" err="1"/>
                        <a:t>Sexo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Identidade</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Expressão</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bg1">
                        <a:lumMod val="65000"/>
                      </a:schemeClr>
                    </a:solidFill>
                  </a:tcPr>
                </a:tc>
                <a:tc>
                  <a:txBody>
                    <a:bodyPr/>
                    <a:lstStyle/>
                    <a:p>
                      <a:pPr algn="ctr"/>
                      <a:r>
                        <a:rPr lang="en-AU" sz="1400" dirty="0" err="1"/>
                        <a:t>Sexualidade</a:t>
                      </a:r>
                      <a:endParaRPr lang="en-AU" sz="1400" b="1" dirty="0">
                        <a:solidFill>
                          <a:srgbClr val="0070C0"/>
                        </a:solidFill>
                      </a:endParaRPr>
                    </a:p>
                  </a:txBody>
                  <a:tcPr marL="91439" marR="91439" marT="45699" marB="45699" anchor="ctr">
                    <a:solidFill>
                      <a:schemeClr val="accent3"/>
                    </a:solidFill>
                  </a:tcPr>
                </a:tc>
                <a:extLst>
                  <a:ext uri="{0D108BD9-81ED-4DB2-BD59-A6C34878D82A}">
                    <a16:rowId xmlns:a16="http://schemas.microsoft.com/office/drawing/2014/main" val="10000"/>
                  </a:ext>
                </a:extLst>
              </a:tr>
              <a:tr h="423703">
                <a:tc>
                  <a:txBody>
                    <a:bodyPr/>
                    <a:lstStyle/>
                    <a:p>
                      <a:pPr algn="ctr"/>
                      <a:r>
                        <a:rPr lang="en-AU" sz="1400" dirty="0" err="1"/>
                        <a:t>Biologia</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Cérebro</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Cultura</a:t>
                      </a:r>
                      <a:endParaRPr lang="en-AU" sz="1400" dirty="0">
                        <a:solidFill>
                          <a:srgbClr val="0070C0"/>
                        </a:solidFill>
                      </a:endParaRPr>
                    </a:p>
                  </a:txBody>
                  <a:tcPr marL="91439" marR="91439" marT="45699" marB="45699">
                    <a:solidFill>
                      <a:schemeClr val="bg1">
                        <a:lumMod val="75000"/>
                      </a:schemeClr>
                    </a:solidFill>
                  </a:tcPr>
                </a:tc>
                <a:tc>
                  <a:txBody>
                    <a:bodyPr/>
                    <a:lstStyle/>
                    <a:p>
                      <a:pPr algn="ctr"/>
                      <a:r>
                        <a:rPr lang="en-AU" sz="1400" dirty="0" err="1"/>
                        <a:t>Orientação</a:t>
                      </a:r>
                      <a:endParaRPr lang="en-AU" sz="1400" dirty="0">
                        <a:solidFill>
                          <a:srgbClr val="0070C0"/>
                        </a:solidFill>
                      </a:endParaRPr>
                    </a:p>
                  </a:txBody>
                  <a:tcPr marL="91439" marR="91439" marT="45699" marB="45699">
                    <a:solidFill>
                      <a:schemeClr val="accent3">
                        <a:lumMod val="60000"/>
                        <a:lumOff val="40000"/>
                      </a:schemeClr>
                    </a:solidFill>
                  </a:tcPr>
                </a:tc>
                <a:extLst>
                  <a:ext uri="{0D108BD9-81ED-4DB2-BD59-A6C34878D82A}">
                    <a16:rowId xmlns:a16="http://schemas.microsoft.com/office/drawing/2014/main" val="10001"/>
                  </a:ext>
                </a:extLst>
              </a:tr>
              <a:tr h="1016297">
                <a:tc>
                  <a:txBody>
                    <a:bodyPr/>
                    <a:lstStyle/>
                    <a:p>
                      <a:pPr algn="ctr"/>
                      <a:r>
                        <a:rPr lang="en-AU" sz="1400" dirty="0" err="1"/>
                        <a:t>Fêmea</a:t>
                      </a:r>
                      <a:endParaRPr lang="en-AU" sz="1400" dirty="0"/>
                    </a:p>
                  </a:txBody>
                  <a:tcPr marL="91439" marR="91439" marT="45716" marB="45716">
                    <a:solidFill>
                      <a:schemeClr val="bg1">
                        <a:lumMod val="85000"/>
                      </a:schemeClr>
                    </a:solidFill>
                  </a:tcPr>
                </a:tc>
                <a:tc>
                  <a:txBody>
                    <a:bodyPr/>
                    <a:lstStyle/>
                    <a:p>
                      <a:pPr algn="ctr"/>
                      <a:r>
                        <a:rPr lang="en-AU" sz="1400" dirty="0" err="1"/>
                        <a:t>Mulher</a:t>
                      </a:r>
                      <a:endParaRPr lang="en-AU" sz="1400" dirty="0"/>
                    </a:p>
                  </a:txBody>
                  <a:tcPr marL="91439" marR="91439" marT="45716" marB="45716">
                    <a:solidFill>
                      <a:schemeClr val="bg1">
                        <a:lumMod val="85000"/>
                      </a:schemeClr>
                    </a:solidFill>
                  </a:tcPr>
                </a:tc>
                <a:tc>
                  <a:txBody>
                    <a:bodyPr/>
                    <a:lstStyle/>
                    <a:p>
                      <a:pPr algn="ctr"/>
                      <a:r>
                        <a:rPr lang="en-AU" sz="1400" dirty="0" err="1"/>
                        <a:t>Feminino</a:t>
                      </a:r>
                      <a:endParaRPr lang="en-AU" sz="1400" dirty="0"/>
                    </a:p>
                  </a:txBody>
                  <a:tcPr marL="91439" marR="91439" marT="45716" marB="45716">
                    <a:solidFill>
                      <a:schemeClr val="bg1">
                        <a:lumMod val="85000"/>
                      </a:schemeClr>
                    </a:solidFill>
                  </a:tcPr>
                </a:tc>
                <a:tc>
                  <a:txBody>
                    <a:bodyPr/>
                    <a:lstStyle/>
                    <a:p>
                      <a:pPr algn="ctr"/>
                      <a:r>
                        <a:rPr lang="en-AU" sz="1400" dirty="0" err="1"/>
                        <a:t>Homem</a:t>
                      </a:r>
                      <a:endParaRPr lang="en-AU" sz="1400" dirty="0"/>
                    </a:p>
                  </a:txBody>
                  <a:tcPr marL="91439" marR="91439" marT="45716" marB="45716">
                    <a:solidFill>
                      <a:schemeClr val="accent3">
                        <a:lumMod val="40000"/>
                        <a:lumOff val="60000"/>
                      </a:schemeClr>
                    </a:solidFill>
                  </a:tcPr>
                </a:tc>
                <a:extLst>
                  <a:ext uri="{0D108BD9-81ED-4DB2-BD59-A6C34878D82A}">
                    <a16:rowId xmlns:a16="http://schemas.microsoft.com/office/drawing/2014/main" val="10002"/>
                  </a:ext>
                </a:extLst>
              </a:tr>
              <a:tr h="1016297">
                <a:tc>
                  <a:txBody>
                    <a:bodyPr/>
                    <a:lstStyle/>
                    <a:p>
                      <a:pPr algn="ctr"/>
                      <a:r>
                        <a:rPr lang="en-AU" sz="1400" dirty="0"/>
                        <a:t>Macho</a:t>
                      </a:r>
                    </a:p>
                  </a:txBody>
                  <a:tcPr marL="91439" marR="91439" marT="45716" marB="45716" anchor="b">
                    <a:solidFill>
                      <a:schemeClr val="bg1">
                        <a:lumMod val="85000"/>
                      </a:schemeClr>
                    </a:solidFill>
                  </a:tcPr>
                </a:tc>
                <a:tc>
                  <a:txBody>
                    <a:bodyPr/>
                    <a:lstStyle/>
                    <a:p>
                      <a:pPr algn="ctr"/>
                      <a:r>
                        <a:rPr lang="en-AU" sz="1400" dirty="0" err="1"/>
                        <a:t>Homem</a:t>
                      </a:r>
                      <a:endParaRPr lang="en-AU" sz="1400" dirty="0"/>
                    </a:p>
                  </a:txBody>
                  <a:tcPr marL="91439" marR="91439" marT="45716" marB="45716" anchor="b">
                    <a:solidFill>
                      <a:schemeClr val="bg1">
                        <a:lumMod val="85000"/>
                      </a:schemeClr>
                    </a:solidFill>
                  </a:tcPr>
                </a:tc>
                <a:tc>
                  <a:txBody>
                    <a:bodyPr/>
                    <a:lstStyle/>
                    <a:p>
                      <a:pPr algn="ctr"/>
                      <a:r>
                        <a:rPr lang="en-AU" sz="1400" dirty="0" err="1"/>
                        <a:t>Masculino</a:t>
                      </a:r>
                      <a:endParaRPr lang="en-AU" sz="1400" dirty="0"/>
                    </a:p>
                  </a:txBody>
                  <a:tcPr marL="91439" marR="91439" marT="45716" marB="45716" anchor="b">
                    <a:solidFill>
                      <a:schemeClr val="bg1">
                        <a:lumMod val="85000"/>
                      </a:schemeClr>
                    </a:solidFill>
                  </a:tcPr>
                </a:tc>
                <a:tc>
                  <a:txBody>
                    <a:bodyPr/>
                    <a:lstStyle/>
                    <a:p>
                      <a:pPr algn="ctr"/>
                      <a:r>
                        <a:rPr lang="en-AU" sz="1400" dirty="0" err="1"/>
                        <a:t>Mulher</a:t>
                      </a:r>
                      <a:endParaRPr lang="en-AU" sz="1400" dirty="0"/>
                    </a:p>
                  </a:txBody>
                  <a:tcPr marL="91439" marR="91439" marT="45716" marB="45716" anchor="b">
                    <a:solidFill>
                      <a:schemeClr val="accent3">
                        <a:lumMod val="40000"/>
                        <a:lumOff val="60000"/>
                      </a:schemeClr>
                    </a:solidFill>
                  </a:tcPr>
                </a:tc>
                <a:extLst>
                  <a:ext uri="{0D108BD9-81ED-4DB2-BD59-A6C34878D82A}">
                    <a16:rowId xmlns:a16="http://schemas.microsoft.com/office/drawing/2014/main" val="10003"/>
                  </a:ext>
                </a:extLst>
              </a:tr>
            </a:tbl>
          </a:graphicData>
        </a:graphic>
      </p:graphicFrame>
      <p:cxnSp>
        <p:nvCxnSpPr>
          <p:cNvPr id="5" name="Straight Arrow Connector 4"/>
          <p:cNvCxnSpPr/>
          <p:nvPr/>
        </p:nvCxnSpPr>
        <p:spPr>
          <a:xfrm>
            <a:off x="3235543"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5595754"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7926233" y="3284984"/>
            <a:ext cx="0" cy="115212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8924564" y="3491716"/>
            <a:ext cx="2664296" cy="738664"/>
          </a:xfrm>
          <a:prstGeom prst="rect">
            <a:avLst/>
          </a:prstGeom>
        </p:spPr>
        <p:txBody>
          <a:bodyPr wrap="square">
            <a:spAutoFit/>
          </a:bodyPr>
          <a:lstStyle/>
          <a:p>
            <a:pPr algn="ctr"/>
            <a:r>
              <a:rPr lang="en-AU" sz="1400" dirty="0" err="1"/>
              <a:t>Bissexual</a:t>
            </a:r>
            <a:endParaRPr lang="en-AU" sz="1400" dirty="0"/>
          </a:p>
          <a:p>
            <a:pPr algn="ctr"/>
            <a:r>
              <a:rPr lang="en-AU" sz="1400" dirty="0"/>
              <a:t>Pansexual</a:t>
            </a:r>
          </a:p>
          <a:p>
            <a:pPr algn="ctr"/>
            <a:r>
              <a:rPr lang="en-AU" sz="1400" dirty="0" err="1"/>
              <a:t>Assexuado</a:t>
            </a:r>
            <a:endParaRPr lang="en-AU" sz="1400" dirty="0"/>
          </a:p>
        </p:txBody>
      </p:sp>
      <p:cxnSp>
        <p:nvCxnSpPr>
          <p:cNvPr id="10" name="Straight Arrow Connector 9"/>
          <p:cNvCxnSpPr/>
          <p:nvPr/>
        </p:nvCxnSpPr>
        <p:spPr>
          <a:xfrm flipV="1">
            <a:off x="10262379" y="3284984"/>
            <a:ext cx="0" cy="21599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p:cNvCxnSpPr/>
          <p:nvPr/>
        </p:nvCxnSpPr>
        <p:spPr>
          <a:xfrm>
            <a:off x="10262379" y="4230380"/>
            <a:ext cx="0" cy="21599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86043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Diversity of Sex, Gender Identity, Expression &amp; Orientation</a:t>
            </a:r>
            <a:endParaRPr lang="en-AU"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543260706"/>
              </p:ext>
            </p:extLst>
          </p:nvPr>
        </p:nvGraphicFramePr>
        <p:xfrm>
          <a:off x="2057672" y="1989001"/>
          <a:ext cx="9438328" cy="2879999"/>
        </p:xfrm>
        <a:graphic>
          <a:graphicData uri="http://schemas.openxmlformats.org/drawingml/2006/table">
            <a:tbl>
              <a:tblPr firstRow="1" bandRow="1">
                <a:tableStyleId>{2D5ABB26-0587-4C30-8999-92F81FD0307C}</a:tableStyleId>
              </a:tblPr>
              <a:tblGrid>
                <a:gridCol w="2359582">
                  <a:extLst>
                    <a:ext uri="{9D8B030D-6E8A-4147-A177-3AD203B41FA5}">
                      <a16:colId xmlns:a16="http://schemas.microsoft.com/office/drawing/2014/main" val="20000"/>
                    </a:ext>
                  </a:extLst>
                </a:gridCol>
                <a:gridCol w="1179791">
                  <a:extLst>
                    <a:ext uri="{9D8B030D-6E8A-4147-A177-3AD203B41FA5}">
                      <a16:colId xmlns:a16="http://schemas.microsoft.com/office/drawing/2014/main" val="20001"/>
                    </a:ext>
                  </a:extLst>
                </a:gridCol>
                <a:gridCol w="1179791">
                  <a:extLst>
                    <a:ext uri="{9D8B030D-6E8A-4147-A177-3AD203B41FA5}">
                      <a16:colId xmlns:a16="http://schemas.microsoft.com/office/drawing/2014/main" val="20002"/>
                    </a:ext>
                  </a:extLst>
                </a:gridCol>
                <a:gridCol w="2359582">
                  <a:extLst>
                    <a:ext uri="{9D8B030D-6E8A-4147-A177-3AD203B41FA5}">
                      <a16:colId xmlns:a16="http://schemas.microsoft.com/office/drawing/2014/main" val="20003"/>
                    </a:ext>
                  </a:extLst>
                </a:gridCol>
                <a:gridCol w="1179791">
                  <a:extLst>
                    <a:ext uri="{9D8B030D-6E8A-4147-A177-3AD203B41FA5}">
                      <a16:colId xmlns:a16="http://schemas.microsoft.com/office/drawing/2014/main" val="20004"/>
                    </a:ext>
                  </a:extLst>
                </a:gridCol>
                <a:gridCol w="1179791">
                  <a:extLst>
                    <a:ext uri="{9D8B030D-6E8A-4147-A177-3AD203B41FA5}">
                      <a16:colId xmlns:a16="http://schemas.microsoft.com/office/drawing/2014/main" val="20005"/>
                    </a:ext>
                  </a:extLst>
                </a:gridCol>
              </a:tblGrid>
              <a:tr h="423703">
                <a:tc>
                  <a:txBody>
                    <a:bodyPr/>
                    <a:lstStyle/>
                    <a:p>
                      <a:pPr algn="ctr"/>
                      <a:r>
                        <a:rPr lang="en-AU" sz="1400" dirty="0" err="1"/>
                        <a:t>Sexo</a:t>
                      </a:r>
                      <a:endParaRPr lang="en-AU" sz="1400" b="1" dirty="0">
                        <a:solidFill>
                          <a:srgbClr val="0070C0"/>
                        </a:solidFill>
                      </a:endParaRPr>
                    </a:p>
                  </a:txBody>
                  <a:tcPr marL="91439" marR="91439" marT="45699" marB="45699" anchor="ctr">
                    <a:solidFill>
                      <a:schemeClr val="accent4"/>
                    </a:solidFill>
                  </a:tcPr>
                </a:tc>
                <a:tc gridSpan="2">
                  <a:txBody>
                    <a:bodyPr/>
                    <a:lstStyle/>
                    <a:p>
                      <a:pPr algn="ctr"/>
                      <a:r>
                        <a:rPr lang="en-AU" sz="1400" dirty="0" err="1"/>
                        <a:t>Identidade</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accent1"/>
                    </a:solidFill>
                  </a:tcPr>
                </a:tc>
                <a:tc hMerge="1">
                  <a:txBody>
                    <a:bodyPr/>
                    <a:lstStyle/>
                    <a:p>
                      <a:endParaRPr lang="en-AU"/>
                    </a:p>
                  </a:txBody>
                  <a:tcPr/>
                </a:tc>
                <a:tc>
                  <a:txBody>
                    <a:bodyPr/>
                    <a:lstStyle/>
                    <a:p>
                      <a:pPr algn="ctr"/>
                      <a:r>
                        <a:rPr lang="en-AU" sz="1400" dirty="0" err="1"/>
                        <a:t>Expressão</a:t>
                      </a:r>
                      <a:r>
                        <a:rPr lang="en-AU" sz="1400" dirty="0"/>
                        <a:t> de </a:t>
                      </a:r>
                      <a:r>
                        <a:rPr lang="en-AU" sz="1400" dirty="0" err="1"/>
                        <a:t>Gênero</a:t>
                      </a:r>
                      <a:endParaRPr lang="en-AU" sz="1400" b="1" dirty="0">
                        <a:solidFill>
                          <a:srgbClr val="0070C0"/>
                        </a:solidFill>
                      </a:endParaRPr>
                    </a:p>
                  </a:txBody>
                  <a:tcPr marL="91439" marR="91439" marT="45699" marB="45699" anchor="ctr">
                    <a:solidFill>
                      <a:schemeClr val="accent6"/>
                    </a:solidFill>
                  </a:tcPr>
                </a:tc>
                <a:tc gridSpan="2">
                  <a:txBody>
                    <a:bodyPr/>
                    <a:lstStyle/>
                    <a:p>
                      <a:pPr algn="ctr"/>
                      <a:r>
                        <a:rPr lang="en-AU" sz="1400" dirty="0" err="1"/>
                        <a:t>Sexualidade</a:t>
                      </a:r>
                      <a:endParaRPr lang="en-AU" sz="1400" b="1" dirty="0">
                        <a:solidFill>
                          <a:srgbClr val="0070C0"/>
                        </a:solidFill>
                      </a:endParaRPr>
                    </a:p>
                  </a:txBody>
                  <a:tcPr marL="91439" marR="91439" marT="45699" marB="45699" anchor="ctr">
                    <a:solidFill>
                      <a:schemeClr val="accent3"/>
                    </a:solidFill>
                  </a:tcPr>
                </a:tc>
                <a:tc hMerge="1">
                  <a:txBody>
                    <a:bodyPr/>
                    <a:lstStyle/>
                    <a:p>
                      <a:endParaRPr lang="en-AU"/>
                    </a:p>
                  </a:txBody>
                  <a:tcPr/>
                </a:tc>
                <a:extLst>
                  <a:ext uri="{0D108BD9-81ED-4DB2-BD59-A6C34878D82A}">
                    <a16:rowId xmlns:a16="http://schemas.microsoft.com/office/drawing/2014/main" val="10000"/>
                  </a:ext>
                </a:extLst>
              </a:tr>
              <a:tr h="423703">
                <a:tc>
                  <a:txBody>
                    <a:bodyPr/>
                    <a:lstStyle/>
                    <a:p>
                      <a:pPr algn="ctr"/>
                      <a:r>
                        <a:rPr lang="en-AU" sz="1400" dirty="0" err="1"/>
                        <a:t>Biologia</a:t>
                      </a:r>
                      <a:endParaRPr lang="en-AU" sz="1400" dirty="0">
                        <a:solidFill>
                          <a:srgbClr val="0070C0"/>
                        </a:solidFill>
                      </a:endParaRPr>
                    </a:p>
                  </a:txBody>
                  <a:tcPr marL="91439" marR="91439" marT="45699" marB="45699">
                    <a:solidFill>
                      <a:schemeClr val="accent4">
                        <a:lumMod val="60000"/>
                        <a:lumOff val="40000"/>
                      </a:schemeClr>
                    </a:solidFill>
                  </a:tcPr>
                </a:tc>
                <a:tc gridSpan="2">
                  <a:txBody>
                    <a:bodyPr/>
                    <a:lstStyle/>
                    <a:p>
                      <a:pPr algn="ctr"/>
                      <a:r>
                        <a:rPr lang="en-AU" sz="1400" dirty="0" err="1"/>
                        <a:t>Cérebro</a:t>
                      </a:r>
                      <a:endParaRPr lang="en-AU" sz="1400" dirty="0">
                        <a:solidFill>
                          <a:srgbClr val="0070C0"/>
                        </a:solidFill>
                      </a:endParaRPr>
                    </a:p>
                  </a:txBody>
                  <a:tcPr marL="91439" marR="91439" marT="45699" marB="45699">
                    <a:solidFill>
                      <a:schemeClr val="accent1">
                        <a:lumMod val="60000"/>
                        <a:lumOff val="40000"/>
                      </a:schemeClr>
                    </a:solidFill>
                  </a:tcPr>
                </a:tc>
                <a:tc hMerge="1">
                  <a:txBody>
                    <a:bodyPr/>
                    <a:lstStyle/>
                    <a:p>
                      <a:endParaRPr lang="en-AU"/>
                    </a:p>
                  </a:txBody>
                  <a:tcPr/>
                </a:tc>
                <a:tc>
                  <a:txBody>
                    <a:bodyPr/>
                    <a:lstStyle/>
                    <a:p>
                      <a:pPr algn="ctr"/>
                      <a:r>
                        <a:rPr lang="en-AU" sz="1400" dirty="0" err="1"/>
                        <a:t>Cultura</a:t>
                      </a:r>
                      <a:endParaRPr lang="en-AU" sz="1400" dirty="0">
                        <a:solidFill>
                          <a:srgbClr val="0070C0"/>
                        </a:solidFill>
                      </a:endParaRPr>
                    </a:p>
                  </a:txBody>
                  <a:tcPr marL="91439" marR="91439" marT="45699" marB="45699">
                    <a:solidFill>
                      <a:schemeClr val="accent6">
                        <a:lumMod val="60000"/>
                        <a:lumOff val="40000"/>
                      </a:schemeClr>
                    </a:solidFill>
                  </a:tcPr>
                </a:tc>
                <a:tc gridSpan="2">
                  <a:txBody>
                    <a:bodyPr/>
                    <a:lstStyle/>
                    <a:p>
                      <a:pPr algn="ctr"/>
                      <a:r>
                        <a:rPr lang="en-AU" sz="1400" dirty="0" err="1"/>
                        <a:t>Orientação</a:t>
                      </a:r>
                      <a:endParaRPr lang="en-AU" sz="1400" dirty="0">
                        <a:solidFill>
                          <a:srgbClr val="0070C0"/>
                        </a:solidFill>
                      </a:endParaRPr>
                    </a:p>
                  </a:txBody>
                  <a:tcPr marL="91439" marR="91439" marT="45699" marB="45699">
                    <a:solidFill>
                      <a:schemeClr val="accent3">
                        <a:lumMod val="60000"/>
                        <a:lumOff val="40000"/>
                      </a:schemeClr>
                    </a:solidFill>
                  </a:tcPr>
                </a:tc>
                <a:tc hMerge="1">
                  <a:txBody>
                    <a:bodyPr/>
                    <a:lstStyle/>
                    <a:p>
                      <a:endParaRPr lang="en-AU"/>
                    </a:p>
                  </a:txBody>
                  <a:tcPr/>
                </a:tc>
                <a:extLst>
                  <a:ext uri="{0D108BD9-81ED-4DB2-BD59-A6C34878D82A}">
                    <a16:rowId xmlns:a16="http://schemas.microsoft.com/office/drawing/2014/main" val="10001"/>
                  </a:ext>
                </a:extLst>
              </a:tr>
              <a:tr h="677531">
                <a:tc>
                  <a:txBody>
                    <a:bodyPr/>
                    <a:lstStyle/>
                    <a:p>
                      <a:pPr algn="ctr"/>
                      <a:r>
                        <a:rPr lang="en-AU" sz="1400" dirty="0" err="1"/>
                        <a:t>Fêmea</a:t>
                      </a:r>
                      <a:endParaRPr lang="en-AU" sz="1400" dirty="0"/>
                    </a:p>
                  </a:txBody>
                  <a:tcPr marL="91439" marR="91439" marT="45716" marB="45716">
                    <a:solidFill>
                      <a:schemeClr val="accent4">
                        <a:lumMod val="40000"/>
                        <a:lumOff val="60000"/>
                      </a:schemeClr>
                    </a:solidFill>
                  </a:tcPr>
                </a:tc>
                <a:tc gridSpan="2">
                  <a:txBody>
                    <a:bodyPr/>
                    <a:lstStyle/>
                    <a:p>
                      <a:pPr algn="ctr"/>
                      <a:r>
                        <a:rPr lang="en-AU" sz="1400" dirty="0" err="1"/>
                        <a:t>Mulher</a:t>
                      </a:r>
                      <a:endParaRPr lang="en-AU" sz="1400" dirty="0"/>
                    </a:p>
                  </a:txBody>
                  <a:tcPr marL="91439" marR="91439" marT="45716" marB="45716">
                    <a:solidFill>
                      <a:schemeClr val="accent1">
                        <a:lumMod val="40000"/>
                        <a:lumOff val="60000"/>
                      </a:schemeClr>
                    </a:solidFill>
                  </a:tcPr>
                </a:tc>
                <a:tc hMerge="1">
                  <a:txBody>
                    <a:bodyPr/>
                    <a:lstStyle/>
                    <a:p>
                      <a:endParaRPr lang="en-AU"/>
                    </a:p>
                  </a:txBody>
                  <a:tcPr/>
                </a:tc>
                <a:tc>
                  <a:txBody>
                    <a:bodyPr/>
                    <a:lstStyle/>
                    <a:p>
                      <a:pPr algn="ctr"/>
                      <a:r>
                        <a:rPr lang="en-AU" sz="1400" dirty="0" err="1"/>
                        <a:t>Feminino</a:t>
                      </a:r>
                      <a:endParaRPr lang="en-AU" sz="1400" dirty="0"/>
                    </a:p>
                  </a:txBody>
                  <a:tcPr marL="91439" marR="91439" marT="45716" marB="45716">
                    <a:solidFill>
                      <a:schemeClr val="accent6">
                        <a:lumMod val="40000"/>
                        <a:lumOff val="60000"/>
                      </a:schemeClr>
                    </a:solidFill>
                  </a:tcPr>
                </a:tc>
                <a:tc gridSpan="2">
                  <a:txBody>
                    <a:bodyPr/>
                    <a:lstStyle/>
                    <a:p>
                      <a:pPr algn="ctr"/>
                      <a:r>
                        <a:rPr lang="en-AU" sz="1400" dirty="0" err="1"/>
                        <a:t>Homem</a:t>
                      </a:r>
                      <a:endParaRPr lang="en-AU" sz="1400" dirty="0"/>
                    </a:p>
                  </a:txBody>
                  <a:tcPr marL="91439" marR="91439" marT="45716" marB="45716">
                    <a:solidFill>
                      <a:schemeClr val="accent3">
                        <a:lumMod val="40000"/>
                        <a:lumOff val="60000"/>
                      </a:schemeClr>
                    </a:solidFill>
                  </a:tcPr>
                </a:tc>
                <a:tc hMerge="1">
                  <a:txBody>
                    <a:bodyPr/>
                    <a:lstStyle/>
                    <a:p>
                      <a:endParaRPr lang="en-AU"/>
                    </a:p>
                  </a:txBody>
                  <a:tcPr/>
                </a:tc>
                <a:extLst>
                  <a:ext uri="{0D108BD9-81ED-4DB2-BD59-A6C34878D82A}">
                    <a16:rowId xmlns:a16="http://schemas.microsoft.com/office/drawing/2014/main" val="10002"/>
                  </a:ext>
                </a:extLst>
              </a:tr>
              <a:tr h="677531">
                <a:tc>
                  <a:txBody>
                    <a:bodyPr/>
                    <a:lstStyle/>
                    <a:p>
                      <a:pPr algn="ctr"/>
                      <a:r>
                        <a:rPr lang="en-AU" sz="1400" dirty="0" err="1"/>
                        <a:t>Intersexo</a:t>
                      </a:r>
                      <a:endParaRPr lang="en-AU" sz="1400" dirty="0"/>
                    </a:p>
                  </a:txBody>
                  <a:tcPr marL="91439" marR="91439" marT="45716" marB="45716" anchor="ctr">
                    <a:solidFill>
                      <a:schemeClr val="accent4">
                        <a:lumMod val="40000"/>
                        <a:lumOff val="60000"/>
                      </a:schemeClr>
                    </a:solidFill>
                  </a:tcPr>
                </a:tc>
                <a:tc>
                  <a:txBody>
                    <a:bodyPr/>
                    <a:lstStyle/>
                    <a:p>
                      <a:pPr algn="ctr"/>
                      <a:r>
                        <a:rPr lang="en-AU" sz="1400" dirty="0"/>
                        <a:t>Trans</a:t>
                      </a:r>
                    </a:p>
                  </a:txBody>
                  <a:tcPr marL="91439" marR="91439" marT="45716" marB="45716" anchor="ctr">
                    <a:solidFill>
                      <a:schemeClr val="accent1">
                        <a:lumMod val="40000"/>
                        <a:lumOff val="60000"/>
                      </a:schemeClr>
                    </a:solidFill>
                  </a:tcPr>
                </a:tc>
                <a:tc>
                  <a:txBody>
                    <a:bodyPr/>
                    <a:lstStyle/>
                    <a:p>
                      <a:pPr algn="ctr"/>
                      <a:r>
                        <a:rPr lang="en-AU" sz="1400" dirty="0"/>
                        <a:t>Non-Binary</a:t>
                      </a:r>
                    </a:p>
                    <a:p>
                      <a:pPr algn="ctr"/>
                      <a:r>
                        <a:rPr lang="en-AU" sz="1400" dirty="0"/>
                        <a:t>Fluid</a:t>
                      </a:r>
                    </a:p>
                  </a:txBody>
                  <a:tcPr marL="91439" marR="91439" marT="45716" marB="45716" anchor="ctr">
                    <a:solidFill>
                      <a:schemeClr val="accent1">
                        <a:lumMod val="40000"/>
                        <a:lumOff val="60000"/>
                      </a:schemeClr>
                    </a:solidFill>
                  </a:tcPr>
                </a:tc>
                <a:tc>
                  <a:txBody>
                    <a:bodyPr/>
                    <a:lstStyle/>
                    <a:p>
                      <a:pPr algn="ctr"/>
                      <a:r>
                        <a:rPr lang="en-AU" sz="1400" dirty="0" err="1"/>
                        <a:t>Andrógino</a:t>
                      </a:r>
                      <a:endParaRPr lang="en-AU" sz="1400" dirty="0"/>
                    </a:p>
                  </a:txBody>
                  <a:tcPr marL="91439" marR="91439" marT="45716" marB="45716" anchor="ctr">
                    <a:solidFill>
                      <a:schemeClr val="accent6">
                        <a:lumMod val="40000"/>
                        <a:lumOff val="60000"/>
                      </a:schemeClr>
                    </a:solidFill>
                  </a:tcPr>
                </a:tc>
                <a:tc>
                  <a:txBody>
                    <a:bodyPr/>
                    <a:lstStyle/>
                    <a:p>
                      <a:pPr algn="ctr"/>
                      <a:r>
                        <a:rPr lang="en-AU" sz="1400" dirty="0" err="1"/>
                        <a:t>Bissexual</a:t>
                      </a:r>
                      <a:endParaRPr lang="en-AU" sz="1400" dirty="0"/>
                    </a:p>
                    <a:p>
                      <a:pPr algn="ctr"/>
                      <a:r>
                        <a:rPr lang="en-AU" sz="1400" dirty="0"/>
                        <a:t>Pansexual</a:t>
                      </a:r>
                    </a:p>
                  </a:txBody>
                  <a:tcPr marL="91439" marR="91439" marT="45716" marB="45716" anchor="ctr">
                    <a:solidFill>
                      <a:schemeClr val="accent3">
                        <a:lumMod val="40000"/>
                        <a:lumOff val="60000"/>
                      </a:schemeClr>
                    </a:solidFill>
                  </a:tcPr>
                </a:tc>
                <a:tc>
                  <a:txBody>
                    <a:bodyPr/>
                    <a:lstStyle/>
                    <a:p>
                      <a:pPr algn="ctr"/>
                      <a:r>
                        <a:rPr lang="en-AU" sz="1400" dirty="0" err="1"/>
                        <a:t>Assexual</a:t>
                      </a:r>
                      <a:endParaRPr lang="en-AU" sz="1400" dirty="0"/>
                    </a:p>
                    <a:p>
                      <a:pPr algn="ctr"/>
                      <a:r>
                        <a:rPr lang="en-AU" sz="1400" dirty="0"/>
                        <a:t>Queer</a:t>
                      </a:r>
                    </a:p>
                  </a:txBody>
                  <a:tcPr marL="91439" marR="91439" marT="45716" marB="45716" anchor="ctr">
                    <a:solidFill>
                      <a:schemeClr val="accent3">
                        <a:lumMod val="40000"/>
                        <a:lumOff val="60000"/>
                      </a:schemeClr>
                    </a:solidFill>
                  </a:tcPr>
                </a:tc>
                <a:extLst>
                  <a:ext uri="{0D108BD9-81ED-4DB2-BD59-A6C34878D82A}">
                    <a16:rowId xmlns:a16="http://schemas.microsoft.com/office/drawing/2014/main" val="10003"/>
                  </a:ext>
                </a:extLst>
              </a:tr>
              <a:tr h="677531">
                <a:tc>
                  <a:txBody>
                    <a:bodyPr/>
                    <a:lstStyle/>
                    <a:p>
                      <a:pPr algn="ctr"/>
                      <a:r>
                        <a:rPr lang="en-AU" sz="1400" dirty="0"/>
                        <a:t>Macho</a:t>
                      </a:r>
                    </a:p>
                  </a:txBody>
                  <a:tcPr marL="91439" marR="91439" marT="45716" marB="45716" anchor="b">
                    <a:solidFill>
                      <a:schemeClr val="accent4">
                        <a:lumMod val="40000"/>
                        <a:lumOff val="60000"/>
                      </a:schemeClr>
                    </a:solidFill>
                  </a:tcPr>
                </a:tc>
                <a:tc gridSpan="2">
                  <a:txBody>
                    <a:bodyPr/>
                    <a:lstStyle/>
                    <a:p>
                      <a:pPr algn="ctr"/>
                      <a:r>
                        <a:rPr lang="en-AU" sz="1400" dirty="0" err="1"/>
                        <a:t>Homem</a:t>
                      </a:r>
                      <a:endParaRPr lang="en-AU" sz="1400" dirty="0"/>
                    </a:p>
                  </a:txBody>
                  <a:tcPr marL="91439" marR="91439" marT="45716" marB="45716" anchor="b">
                    <a:solidFill>
                      <a:schemeClr val="accent1">
                        <a:lumMod val="40000"/>
                        <a:lumOff val="60000"/>
                      </a:schemeClr>
                    </a:solidFill>
                  </a:tcPr>
                </a:tc>
                <a:tc hMerge="1">
                  <a:txBody>
                    <a:bodyPr/>
                    <a:lstStyle/>
                    <a:p>
                      <a:endParaRPr lang="en-AU"/>
                    </a:p>
                  </a:txBody>
                  <a:tcPr/>
                </a:tc>
                <a:tc>
                  <a:txBody>
                    <a:bodyPr/>
                    <a:lstStyle/>
                    <a:p>
                      <a:pPr algn="ctr"/>
                      <a:r>
                        <a:rPr lang="en-AU" sz="1400" dirty="0" err="1"/>
                        <a:t>Masculino</a:t>
                      </a:r>
                      <a:endParaRPr lang="en-AU" sz="1400" dirty="0"/>
                    </a:p>
                  </a:txBody>
                  <a:tcPr marL="91439" marR="91439" marT="45716" marB="45716" anchor="b">
                    <a:solidFill>
                      <a:schemeClr val="accent6">
                        <a:lumMod val="40000"/>
                        <a:lumOff val="60000"/>
                      </a:schemeClr>
                    </a:solidFill>
                  </a:tcPr>
                </a:tc>
                <a:tc gridSpan="2">
                  <a:txBody>
                    <a:bodyPr/>
                    <a:lstStyle/>
                    <a:p>
                      <a:pPr algn="ctr"/>
                      <a:r>
                        <a:rPr lang="en-AU" sz="1400" dirty="0" err="1"/>
                        <a:t>Mulher</a:t>
                      </a:r>
                      <a:endParaRPr lang="en-AU" sz="1400" dirty="0"/>
                    </a:p>
                  </a:txBody>
                  <a:tcPr marL="91439" marR="91439" marT="45716" marB="45716" anchor="b">
                    <a:solidFill>
                      <a:schemeClr val="accent3">
                        <a:lumMod val="40000"/>
                        <a:lumOff val="60000"/>
                      </a:schemeClr>
                    </a:solidFill>
                  </a:tcPr>
                </a:tc>
                <a:tc hMerge="1">
                  <a:txBody>
                    <a:bodyPr/>
                    <a:lstStyle/>
                    <a:p>
                      <a:endParaRPr lang="en-AU"/>
                    </a:p>
                  </a:txBody>
                  <a:tcPr/>
                </a:tc>
                <a:extLst>
                  <a:ext uri="{0D108BD9-81ED-4DB2-BD59-A6C34878D82A}">
                    <a16:rowId xmlns:a16="http://schemas.microsoft.com/office/drawing/2014/main" val="10004"/>
                  </a:ext>
                </a:extLst>
              </a:tr>
            </a:tbl>
          </a:graphicData>
        </a:graphic>
      </p:graphicFrame>
      <p:cxnSp>
        <p:nvCxnSpPr>
          <p:cNvPr id="7" name="Straight Arrow Connector 6"/>
          <p:cNvCxnSpPr/>
          <p:nvPr/>
        </p:nvCxnSpPr>
        <p:spPr>
          <a:xfrm>
            <a:off x="5611252" y="3212976"/>
            <a:ext cx="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331002" y="3284984"/>
            <a:ext cx="0" cy="1152128"/>
          </a:xfrm>
          <a:prstGeom prst="straightConnector1">
            <a:avLst/>
          </a:prstGeom>
          <a:ln>
            <a:headEnd type="arrow"/>
            <a:tailEnd type="arrow"/>
          </a:ln>
        </p:spPr>
        <p:style>
          <a:lnRef idx="1">
            <a:schemeClr val="accent3"/>
          </a:lnRef>
          <a:fillRef idx="0">
            <a:schemeClr val="accent3"/>
          </a:fillRef>
          <a:effectRef idx="0">
            <a:schemeClr val="accent3"/>
          </a:effectRef>
          <a:fontRef idx="minor">
            <a:schemeClr val="tx1"/>
          </a:fontRef>
        </p:style>
      </p:cxnSp>
      <p:cxnSp>
        <p:nvCxnSpPr>
          <p:cNvPr id="10" name="Straight Arrow Connector 9"/>
          <p:cNvCxnSpPr/>
          <p:nvPr/>
        </p:nvCxnSpPr>
        <p:spPr>
          <a:xfrm flipV="1">
            <a:off x="3282038" y="3284984"/>
            <a:ext cx="0" cy="43204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1" name="Straight Arrow Connector 10"/>
          <p:cNvCxnSpPr/>
          <p:nvPr/>
        </p:nvCxnSpPr>
        <p:spPr>
          <a:xfrm>
            <a:off x="3262937" y="4036400"/>
            <a:ext cx="0" cy="423664"/>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2" name="Straight Arrow Connector 11"/>
          <p:cNvCxnSpPr/>
          <p:nvPr/>
        </p:nvCxnSpPr>
        <p:spPr>
          <a:xfrm flipV="1">
            <a:off x="7913542" y="3212976"/>
            <a:ext cx="0" cy="432048"/>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3" name="Straight Arrow Connector 12"/>
          <p:cNvCxnSpPr/>
          <p:nvPr/>
        </p:nvCxnSpPr>
        <p:spPr>
          <a:xfrm>
            <a:off x="7913542" y="4085182"/>
            <a:ext cx="0" cy="423664"/>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14" name="Straight Arrow Connector 13"/>
          <p:cNvCxnSpPr/>
          <p:nvPr/>
        </p:nvCxnSpPr>
        <p:spPr>
          <a:xfrm>
            <a:off x="3468010" y="3307936"/>
            <a:ext cx="1800000" cy="1152128"/>
          </a:xfrm>
          <a:prstGeom prst="straightConnector1">
            <a:avLst/>
          </a:prstGeom>
          <a:ln>
            <a:headEnd type="arrow"/>
            <a:tailEnd type="arrow"/>
          </a:ln>
        </p:spPr>
        <p:style>
          <a:lnRef idx="1">
            <a:schemeClr val="accent4"/>
          </a:lnRef>
          <a:fillRef idx="0">
            <a:schemeClr val="accent4"/>
          </a:fillRef>
          <a:effectRef idx="0">
            <a:schemeClr val="accent4"/>
          </a:effectRef>
          <a:fontRef idx="minor">
            <a:schemeClr val="tx1"/>
          </a:fontRef>
        </p:style>
      </p:cxnSp>
      <p:cxnSp>
        <p:nvCxnSpPr>
          <p:cNvPr id="15" name="Straight Arrow Connector 14"/>
          <p:cNvCxnSpPr/>
          <p:nvPr/>
        </p:nvCxnSpPr>
        <p:spPr>
          <a:xfrm flipH="1">
            <a:off x="3458790" y="3307936"/>
            <a:ext cx="180000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62397" y="3307936"/>
            <a:ext cx="1800000" cy="1152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877564" y="3292164"/>
            <a:ext cx="1800000" cy="1152128"/>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cxnSp>
        <p:nvCxnSpPr>
          <p:cNvPr id="18" name="Straight Arrow Connector 17"/>
          <p:cNvCxnSpPr/>
          <p:nvPr/>
        </p:nvCxnSpPr>
        <p:spPr>
          <a:xfrm>
            <a:off x="8266005" y="3284984"/>
            <a:ext cx="1800000" cy="1152128"/>
          </a:xfrm>
          <a:prstGeom prst="straightConnector1">
            <a:avLst/>
          </a:prstGeom>
          <a:ln>
            <a:headEnd type="arrow"/>
            <a:tailEnd type="arrow"/>
          </a:ln>
        </p:spPr>
        <p:style>
          <a:lnRef idx="1">
            <a:schemeClr val="accent3"/>
          </a:lnRef>
          <a:fillRef idx="0">
            <a:schemeClr val="accent3"/>
          </a:fillRef>
          <a:effectRef idx="0">
            <a:schemeClr val="accent3"/>
          </a:effectRef>
          <a:fontRef idx="minor">
            <a:schemeClr val="tx1"/>
          </a:fontRef>
        </p:style>
      </p:cxnSp>
      <p:cxnSp>
        <p:nvCxnSpPr>
          <p:cNvPr id="19" name="Straight Arrow Connector 18"/>
          <p:cNvCxnSpPr/>
          <p:nvPr/>
        </p:nvCxnSpPr>
        <p:spPr>
          <a:xfrm flipH="1">
            <a:off x="8266005" y="3284984"/>
            <a:ext cx="1800000" cy="1152128"/>
          </a:xfrm>
          <a:prstGeom prst="straightConnector1">
            <a:avLst/>
          </a:prstGeom>
          <a:ln>
            <a:headEnd type="arrow"/>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6790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937B-3C49-478E-8107-70EB166AB2F0}"/>
              </a:ext>
            </a:extLst>
          </p:cNvPr>
          <p:cNvSpPr>
            <a:spLocks noGrp="1"/>
          </p:cNvSpPr>
          <p:nvPr>
            <p:ph type="title"/>
          </p:nvPr>
        </p:nvSpPr>
        <p:spPr/>
        <p:txBody>
          <a:bodyPr/>
          <a:lstStyle/>
          <a:p>
            <a:r>
              <a:rPr lang="en-AU" dirty="0" err="1"/>
              <a:t>Pronomes</a:t>
            </a:r>
            <a:r>
              <a:rPr lang="en-AU" dirty="0"/>
              <a:t> e </a:t>
            </a:r>
            <a:r>
              <a:rPr lang="en-AU" dirty="0" err="1"/>
              <a:t>erro</a:t>
            </a:r>
            <a:r>
              <a:rPr lang="en-AU" dirty="0"/>
              <a:t> de </a:t>
            </a:r>
            <a:r>
              <a:rPr lang="en-AU" dirty="0" err="1"/>
              <a:t>gênero</a:t>
            </a:r>
            <a:endParaRPr lang="en-AU" dirty="0"/>
          </a:p>
        </p:txBody>
      </p:sp>
      <p:sp>
        <p:nvSpPr>
          <p:cNvPr id="3" name="Content Placeholder 2">
            <a:extLst>
              <a:ext uri="{FF2B5EF4-FFF2-40B4-BE49-F238E27FC236}">
                <a16:creationId xmlns:a16="http://schemas.microsoft.com/office/drawing/2014/main" id="{FFD94999-4F93-429F-848A-2A83A9ED34F4}"/>
              </a:ext>
            </a:extLst>
          </p:cNvPr>
          <p:cNvSpPr>
            <a:spLocks noGrp="1"/>
          </p:cNvSpPr>
          <p:nvPr>
            <p:ph idx="1"/>
          </p:nvPr>
        </p:nvSpPr>
        <p:spPr/>
        <p:txBody>
          <a:bodyPr>
            <a:normAutofit fontScale="92500" lnSpcReduction="10000"/>
          </a:bodyPr>
          <a:lstStyle/>
          <a:p>
            <a:r>
              <a:rPr lang="en-AU" dirty="0"/>
              <a:t>Um </a:t>
            </a:r>
            <a:r>
              <a:rPr lang="en-AU" dirty="0" err="1"/>
              <a:t>pronome</a:t>
            </a:r>
            <a:r>
              <a:rPr lang="en-AU" dirty="0"/>
              <a:t> </a:t>
            </a:r>
            <a:r>
              <a:rPr lang="en-AU" dirty="0" err="1"/>
              <a:t>é</a:t>
            </a:r>
            <a:r>
              <a:rPr lang="en-AU" dirty="0"/>
              <a:t> </a:t>
            </a:r>
            <a:r>
              <a:rPr lang="en-AU" dirty="0" err="1"/>
              <a:t>uma</a:t>
            </a:r>
            <a:r>
              <a:rPr lang="en-AU" dirty="0"/>
              <a:t> </a:t>
            </a:r>
            <a:r>
              <a:rPr lang="en-AU" dirty="0" err="1"/>
              <a:t>palavra</a:t>
            </a:r>
            <a:r>
              <a:rPr lang="en-AU" dirty="0"/>
              <a:t> que se </a:t>
            </a:r>
            <a:r>
              <a:rPr lang="en-AU" dirty="0" err="1"/>
              <a:t>refere</a:t>
            </a:r>
            <a:r>
              <a:rPr lang="en-AU" dirty="0"/>
              <a:t> </a:t>
            </a:r>
            <a:r>
              <a:rPr lang="en-AU" dirty="0" err="1"/>
              <a:t>às</a:t>
            </a:r>
            <a:r>
              <a:rPr lang="en-AU" dirty="0"/>
              <a:t> </a:t>
            </a:r>
            <a:r>
              <a:rPr lang="en-AU" dirty="0" err="1"/>
              <a:t>pessoas</a:t>
            </a:r>
            <a:r>
              <a:rPr lang="en-AU" dirty="0"/>
              <a:t> </a:t>
            </a:r>
            <a:r>
              <a:rPr lang="en-AU" dirty="0" err="1"/>
              <a:t>falando</a:t>
            </a:r>
            <a:r>
              <a:rPr lang="en-AU" dirty="0"/>
              <a:t> (</a:t>
            </a:r>
            <a:r>
              <a:rPr lang="en-AU" dirty="0" err="1"/>
              <a:t>eu</a:t>
            </a:r>
            <a:r>
              <a:rPr lang="en-AU" dirty="0"/>
              <a:t> </a:t>
            </a:r>
            <a:r>
              <a:rPr lang="en-AU" dirty="0" err="1"/>
              <a:t>ou</a:t>
            </a:r>
            <a:r>
              <a:rPr lang="en-AU" dirty="0"/>
              <a:t> </a:t>
            </a:r>
            <a:r>
              <a:rPr lang="en-AU" dirty="0" err="1"/>
              <a:t>você</a:t>
            </a:r>
            <a:r>
              <a:rPr lang="en-AU" dirty="0"/>
              <a:t>) </a:t>
            </a:r>
            <a:r>
              <a:rPr lang="en-AU" dirty="0" err="1"/>
              <a:t>ou</a:t>
            </a:r>
            <a:r>
              <a:rPr lang="en-AU" dirty="0"/>
              <a:t> </a:t>
            </a:r>
            <a:r>
              <a:rPr lang="en-AU" dirty="0" err="1"/>
              <a:t>alguém</a:t>
            </a:r>
            <a:r>
              <a:rPr lang="en-AU" dirty="0"/>
              <a:t> / algo que </a:t>
            </a:r>
            <a:r>
              <a:rPr lang="en-AU" dirty="0" err="1"/>
              <a:t>está</a:t>
            </a:r>
            <a:r>
              <a:rPr lang="en-AU" dirty="0"/>
              <a:t> </a:t>
            </a:r>
            <a:r>
              <a:rPr lang="en-AU" dirty="0" err="1"/>
              <a:t>sendo</a:t>
            </a:r>
            <a:r>
              <a:rPr lang="en-AU" dirty="0"/>
              <a:t> </a:t>
            </a:r>
            <a:r>
              <a:rPr lang="en-AU" dirty="0" err="1"/>
              <a:t>falado</a:t>
            </a:r>
            <a:r>
              <a:rPr lang="en-AU" dirty="0"/>
              <a:t> (</a:t>
            </a:r>
            <a:r>
              <a:rPr lang="en-AU" dirty="0" err="1"/>
              <a:t>como</a:t>
            </a:r>
            <a:r>
              <a:rPr lang="en-AU" dirty="0"/>
              <a:t> </a:t>
            </a:r>
            <a:r>
              <a:rPr lang="en-AU" dirty="0" err="1"/>
              <a:t>ela</a:t>
            </a:r>
            <a:r>
              <a:rPr lang="en-AU" dirty="0"/>
              <a:t>, </a:t>
            </a:r>
            <a:r>
              <a:rPr lang="en-AU" dirty="0" err="1"/>
              <a:t>aquilo</a:t>
            </a:r>
            <a:r>
              <a:rPr lang="en-AU" dirty="0"/>
              <a:t>, </a:t>
            </a:r>
            <a:r>
              <a:rPr lang="en-AU" dirty="0" err="1"/>
              <a:t>eles</a:t>
            </a:r>
            <a:r>
              <a:rPr lang="en-AU" dirty="0"/>
              <a:t> e </a:t>
            </a:r>
            <a:r>
              <a:rPr lang="en-AU" dirty="0" err="1"/>
              <a:t>isso</a:t>
            </a:r>
            <a:r>
              <a:rPr lang="en-AU" dirty="0"/>
              <a:t>). </a:t>
            </a:r>
            <a:r>
              <a:rPr lang="en-AU" dirty="0" err="1"/>
              <a:t>Pronomes</a:t>
            </a:r>
            <a:r>
              <a:rPr lang="en-AU" dirty="0"/>
              <a:t> </a:t>
            </a:r>
            <a:r>
              <a:rPr lang="en-AU" dirty="0" err="1"/>
              <a:t>como</a:t>
            </a:r>
            <a:r>
              <a:rPr lang="en-AU" dirty="0"/>
              <a:t> </a:t>
            </a:r>
            <a:r>
              <a:rPr lang="en-AU" dirty="0" err="1"/>
              <a:t>ele</a:t>
            </a:r>
            <a:r>
              <a:rPr lang="en-AU" dirty="0"/>
              <a:t>, </a:t>
            </a:r>
            <a:r>
              <a:rPr lang="en-AU" dirty="0" err="1"/>
              <a:t>ela</a:t>
            </a:r>
            <a:r>
              <a:rPr lang="en-AU" dirty="0"/>
              <a:t> e </a:t>
            </a:r>
            <a:r>
              <a:rPr lang="en-AU" dirty="0" err="1"/>
              <a:t>eles</a:t>
            </a:r>
            <a:r>
              <a:rPr lang="en-AU" dirty="0"/>
              <a:t> se </a:t>
            </a:r>
            <a:r>
              <a:rPr lang="en-AU" dirty="0" err="1"/>
              <a:t>referem</a:t>
            </a:r>
            <a:r>
              <a:rPr lang="en-AU" dirty="0"/>
              <a:t> </a:t>
            </a:r>
            <a:r>
              <a:rPr lang="en-AU" dirty="0" err="1"/>
              <a:t>especificamente</a:t>
            </a:r>
            <a:r>
              <a:rPr lang="en-AU" dirty="0"/>
              <a:t> </a:t>
            </a:r>
            <a:r>
              <a:rPr lang="en-AU" dirty="0" err="1"/>
              <a:t>às</a:t>
            </a:r>
            <a:r>
              <a:rPr lang="en-AU" dirty="0"/>
              <a:t> </a:t>
            </a:r>
            <a:r>
              <a:rPr lang="en-AU" dirty="0" err="1"/>
              <a:t>pessoas</a:t>
            </a:r>
            <a:r>
              <a:rPr lang="en-AU" dirty="0"/>
              <a:t> de </a:t>
            </a:r>
            <a:r>
              <a:rPr lang="en-AU" dirty="0" err="1"/>
              <a:t>quem</a:t>
            </a:r>
            <a:r>
              <a:rPr lang="en-AU" dirty="0"/>
              <a:t> </a:t>
            </a:r>
            <a:r>
              <a:rPr lang="en-AU" dirty="0" err="1"/>
              <a:t>você</a:t>
            </a:r>
            <a:r>
              <a:rPr lang="en-AU" dirty="0"/>
              <a:t> </a:t>
            </a:r>
            <a:r>
              <a:rPr lang="en-AU" dirty="0" err="1"/>
              <a:t>está</a:t>
            </a:r>
            <a:r>
              <a:rPr lang="en-AU" dirty="0"/>
              <a:t> </a:t>
            </a:r>
            <a:r>
              <a:rPr lang="en-AU" dirty="0" err="1"/>
              <a:t>falando</a:t>
            </a:r>
            <a:r>
              <a:rPr lang="en-AU" dirty="0"/>
              <a:t>.</a:t>
            </a:r>
          </a:p>
          <a:p>
            <a:r>
              <a:rPr lang="en-AU" dirty="0" err="1"/>
              <a:t>É</a:t>
            </a:r>
            <a:r>
              <a:rPr lang="en-AU" dirty="0"/>
              <a:t> </a:t>
            </a:r>
            <a:r>
              <a:rPr lang="en-AU" dirty="0" err="1"/>
              <a:t>importante</a:t>
            </a:r>
            <a:r>
              <a:rPr lang="en-AU" dirty="0"/>
              <a:t> </a:t>
            </a:r>
            <a:r>
              <a:rPr lang="en-AU" dirty="0" err="1"/>
              <a:t>respeitar</a:t>
            </a:r>
            <a:r>
              <a:rPr lang="en-AU" dirty="0"/>
              <a:t> </a:t>
            </a:r>
            <a:r>
              <a:rPr lang="en-AU" dirty="0" err="1"/>
              <a:t>os</a:t>
            </a:r>
            <a:r>
              <a:rPr lang="en-AU" dirty="0"/>
              <a:t> </a:t>
            </a:r>
            <a:r>
              <a:rPr lang="en-AU" dirty="0" err="1"/>
              <a:t>pronomes</a:t>
            </a:r>
            <a:r>
              <a:rPr lang="en-AU" dirty="0"/>
              <a:t> das </a:t>
            </a:r>
            <a:r>
              <a:rPr lang="en-AU" dirty="0" err="1"/>
              <a:t>pessoas</a:t>
            </a:r>
            <a:r>
              <a:rPr lang="en-AU" dirty="0"/>
              <a:t>. </a:t>
            </a:r>
            <a:r>
              <a:rPr lang="en-AU" dirty="0" err="1"/>
              <a:t>Nem</a:t>
            </a:r>
            <a:r>
              <a:rPr lang="en-AU" dirty="0"/>
              <a:t> sempre </a:t>
            </a:r>
            <a:r>
              <a:rPr lang="en-AU" dirty="0" err="1"/>
              <a:t>você</a:t>
            </a:r>
            <a:r>
              <a:rPr lang="en-AU" dirty="0"/>
              <a:t> sabe </a:t>
            </a:r>
            <a:r>
              <a:rPr lang="en-AU" dirty="0" err="1"/>
              <a:t>quais</a:t>
            </a:r>
            <a:r>
              <a:rPr lang="en-AU" dirty="0"/>
              <a:t> </a:t>
            </a:r>
            <a:r>
              <a:rPr lang="en-AU" dirty="0" err="1"/>
              <a:t>são</a:t>
            </a:r>
            <a:r>
              <a:rPr lang="en-AU" dirty="0"/>
              <a:t> </a:t>
            </a:r>
            <a:r>
              <a:rPr lang="en-AU" dirty="0" err="1"/>
              <a:t>os</a:t>
            </a:r>
            <a:r>
              <a:rPr lang="en-AU" dirty="0"/>
              <a:t> </a:t>
            </a:r>
            <a:r>
              <a:rPr lang="en-AU" dirty="0" err="1"/>
              <a:t>pronomes</a:t>
            </a:r>
            <a:r>
              <a:rPr lang="en-AU" dirty="0"/>
              <a:t> de </a:t>
            </a:r>
            <a:r>
              <a:rPr lang="en-AU" dirty="0" err="1"/>
              <a:t>alguém</a:t>
            </a:r>
            <a:r>
              <a:rPr lang="en-AU" dirty="0"/>
              <a:t> </a:t>
            </a:r>
            <a:r>
              <a:rPr lang="en-AU" dirty="0" err="1"/>
              <a:t>olhando</a:t>
            </a:r>
            <a:r>
              <a:rPr lang="en-AU" dirty="0"/>
              <a:t> para </a:t>
            </a:r>
            <a:r>
              <a:rPr lang="en-AU" dirty="0" err="1"/>
              <a:t>eles</a:t>
            </a:r>
            <a:r>
              <a:rPr lang="en-AU" dirty="0"/>
              <a:t>. </a:t>
            </a:r>
            <a:r>
              <a:rPr lang="en-AU" dirty="0" err="1"/>
              <a:t>Perguntar</a:t>
            </a:r>
            <a:r>
              <a:rPr lang="en-AU" dirty="0"/>
              <a:t> e usar </a:t>
            </a:r>
            <a:r>
              <a:rPr lang="en-AU" dirty="0" err="1"/>
              <a:t>corretamente</a:t>
            </a:r>
            <a:r>
              <a:rPr lang="en-AU" dirty="0"/>
              <a:t> </a:t>
            </a:r>
            <a:r>
              <a:rPr lang="en-AU" dirty="0" err="1"/>
              <a:t>os</a:t>
            </a:r>
            <a:r>
              <a:rPr lang="en-AU" dirty="0"/>
              <a:t> </a:t>
            </a:r>
            <a:r>
              <a:rPr lang="en-AU" dirty="0" err="1"/>
              <a:t>pronomes</a:t>
            </a:r>
            <a:r>
              <a:rPr lang="en-AU" dirty="0"/>
              <a:t> de </a:t>
            </a:r>
            <a:r>
              <a:rPr lang="en-AU" dirty="0" err="1"/>
              <a:t>alguém</a:t>
            </a:r>
            <a:r>
              <a:rPr lang="en-AU" dirty="0"/>
              <a:t> </a:t>
            </a:r>
            <a:r>
              <a:rPr lang="en-AU" dirty="0" err="1"/>
              <a:t>é</a:t>
            </a:r>
            <a:r>
              <a:rPr lang="en-AU" dirty="0"/>
              <a:t> </a:t>
            </a:r>
            <a:r>
              <a:rPr lang="en-AU" dirty="0" err="1"/>
              <a:t>uma</a:t>
            </a:r>
            <a:r>
              <a:rPr lang="en-AU" dirty="0"/>
              <a:t> das </a:t>
            </a:r>
            <a:r>
              <a:rPr lang="en-AU" dirty="0" err="1"/>
              <a:t>maneiras</a:t>
            </a:r>
            <a:r>
              <a:rPr lang="en-AU" dirty="0"/>
              <a:t> </a:t>
            </a:r>
            <a:r>
              <a:rPr lang="en-AU" dirty="0" err="1"/>
              <a:t>mais</a:t>
            </a:r>
            <a:r>
              <a:rPr lang="en-AU" dirty="0"/>
              <a:t> </a:t>
            </a:r>
            <a:r>
              <a:rPr lang="en-AU" dirty="0" err="1"/>
              <a:t>básicas</a:t>
            </a:r>
            <a:r>
              <a:rPr lang="en-AU" dirty="0"/>
              <a:t> de </a:t>
            </a:r>
            <a:r>
              <a:rPr lang="en-AU" dirty="0" err="1"/>
              <a:t>mostrar</a:t>
            </a:r>
            <a:r>
              <a:rPr lang="en-AU" dirty="0"/>
              <a:t> </a:t>
            </a:r>
            <a:r>
              <a:rPr lang="en-AU" dirty="0" err="1"/>
              <a:t>seu</a:t>
            </a:r>
            <a:r>
              <a:rPr lang="en-AU" dirty="0"/>
              <a:t> </a:t>
            </a:r>
            <a:r>
              <a:rPr lang="en-AU" dirty="0" err="1"/>
              <a:t>respeito</a:t>
            </a:r>
            <a:r>
              <a:rPr lang="en-AU" dirty="0"/>
              <a:t> pela </a:t>
            </a:r>
            <a:r>
              <a:rPr lang="en-AU" dirty="0" err="1"/>
              <a:t>identidade</a:t>
            </a:r>
            <a:r>
              <a:rPr lang="en-AU" dirty="0"/>
              <a:t> de </a:t>
            </a:r>
            <a:r>
              <a:rPr lang="en-AU" dirty="0" err="1"/>
              <a:t>gênero</a:t>
            </a:r>
            <a:r>
              <a:rPr lang="en-AU" dirty="0"/>
              <a:t> e </a:t>
            </a:r>
            <a:r>
              <a:rPr lang="en-AU" dirty="0" err="1"/>
              <a:t>evitar</a:t>
            </a:r>
            <a:r>
              <a:rPr lang="en-AU" dirty="0"/>
              <a:t> o </a:t>
            </a:r>
            <a:r>
              <a:rPr lang="en-AU" dirty="0" err="1"/>
              <a:t>engano</a:t>
            </a:r>
            <a:r>
              <a:rPr lang="en-AU" dirty="0"/>
              <a:t> de </a:t>
            </a:r>
            <a:r>
              <a:rPr lang="en-AU" dirty="0" err="1"/>
              <a:t>alguém</a:t>
            </a:r>
            <a:r>
              <a:rPr lang="en-AU" dirty="0"/>
              <a:t>.</a:t>
            </a:r>
          </a:p>
        </p:txBody>
      </p:sp>
      <p:sp>
        <p:nvSpPr>
          <p:cNvPr id="4" name="Date Placeholder 3">
            <a:extLst>
              <a:ext uri="{FF2B5EF4-FFF2-40B4-BE49-F238E27FC236}">
                <a16:creationId xmlns:a16="http://schemas.microsoft.com/office/drawing/2014/main" id="{AA577CA1-EB0E-425E-BAF1-6DC0C23730B4}"/>
              </a:ext>
            </a:extLst>
          </p:cNvPr>
          <p:cNvSpPr>
            <a:spLocks noGrp="1"/>
          </p:cNvSpPr>
          <p:nvPr>
            <p:ph type="dt" sz="half" idx="10"/>
          </p:nvPr>
        </p:nvSpPr>
        <p:spPr/>
        <p:txBody>
          <a:bodyPr/>
          <a:lstStyle/>
          <a:p>
            <a:r>
              <a:rPr lang="en-AU"/>
              <a:t>rotarylgbt.org</a:t>
            </a:r>
            <a:endParaRPr lang="en-US" dirty="0"/>
          </a:p>
        </p:txBody>
      </p:sp>
      <p:sp>
        <p:nvSpPr>
          <p:cNvPr id="5" name="Footer Placeholder 4">
            <a:extLst>
              <a:ext uri="{FF2B5EF4-FFF2-40B4-BE49-F238E27FC236}">
                <a16:creationId xmlns:a16="http://schemas.microsoft.com/office/drawing/2014/main" id="{26F2CD1A-FAD5-4848-9A5B-D40311D8FC64}"/>
              </a:ext>
            </a:extLst>
          </p:cNvPr>
          <p:cNvSpPr>
            <a:spLocks noGrp="1"/>
          </p:cNvSpPr>
          <p:nvPr>
            <p:ph type="ftr" sz="quarter" idx="11"/>
          </p:nvPr>
        </p:nvSpPr>
        <p:spPr/>
        <p:txBody>
          <a:bodyPr/>
          <a:lstStyle/>
          <a:p>
            <a:r>
              <a:rPr lang="en-US"/>
              <a:t>LGBT Rotarians and Friends Fellowship © 2018</a:t>
            </a:r>
            <a:endParaRPr lang="en-US" dirty="0"/>
          </a:p>
        </p:txBody>
      </p:sp>
      <p:sp>
        <p:nvSpPr>
          <p:cNvPr id="6" name="Slide Number Placeholder 5">
            <a:extLst>
              <a:ext uri="{FF2B5EF4-FFF2-40B4-BE49-F238E27FC236}">
                <a16:creationId xmlns:a16="http://schemas.microsoft.com/office/drawing/2014/main" id="{56F566B3-4089-4BBD-B925-99D5DF18CBD1}"/>
              </a:ext>
            </a:extLst>
          </p:cNvPr>
          <p:cNvSpPr>
            <a:spLocks noGrp="1"/>
          </p:cNvSpPr>
          <p:nvPr>
            <p:ph type="sldNum" sz="quarter" idx="12"/>
          </p:nvPr>
        </p:nvSpPr>
        <p:spPr/>
        <p:txBody>
          <a:bodyPr/>
          <a:lstStyle/>
          <a:p>
            <a:fld id="{32AF8FCF-CF03-2249-AF6A-0AC76246BE8B}" type="slidenum">
              <a:rPr lang="en-US" smtClean="0"/>
              <a:pPr/>
              <a:t>19</a:t>
            </a:fld>
            <a:endParaRPr lang="en-US"/>
          </a:p>
        </p:txBody>
      </p:sp>
    </p:spTree>
    <p:extLst>
      <p:ext uri="{BB962C8B-B14F-4D97-AF65-F5344CB8AC3E}">
        <p14:creationId xmlns:p14="http://schemas.microsoft.com/office/powerpoint/2010/main" val="977356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49EE62-D7BF-FA45-847B-A6BBEFC81562}"/>
              </a:ext>
            </a:extLst>
          </p:cNvPr>
          <p:cNvSpPr>
            <a:spLocks noGrp="1"/>
          </p:cNvSpPr>
          <p:nvPr>
            <p:ph type="title"/>
          </p:nvPr>
        </p:nvSpPr>
        <p:spPr/>
        <p:txBody>
          <a:bodyPr>
            <a:normAutofit fontScale="90000"/>
          </a:bodyPr>
          <a:lstStyle/>
          <a:p>
            <a:r>
              <a:rPr lang="pt-BR" dirty="0"/>
              <a:t>Promover Companheirismo, Serviço e Educação</a:t>
            </a:r>
          </a:p>
        </p:txBody>
      </p:sp>
      <p:sp>
        <p:nvSpPr>
          <p:cNvPr id="3" name="Espaço Reservado para Conteúdo 2">
            <a:extLst>
              <a:ext uri="{FF2B5EF4-FFF2-40B4-BE49-F238E27FC236}">
                <a16:creationId xmlns:a16="http://schemas.microsoft.com/office/drawing/2014/main" id="{84698188-4889-FA42-9D21-8B8CFD2B864E}"/>
              </a:ext>
            </a:extLst>
          </p:cNvPr>
          <p:cNvSpPr>
            <a:spLocks noGrp="1"/>
          </p:cNvSpPr>
          <p:nvPr>
            <p:ph idx="1"/>
          </p:nvPr>
        </p:nvSpPr>
        <p:spPr>
          <a:xfrm>
            <a:off x="5410200" y="746125"/>
            <a:ext cx="6400800" cy="4816475"/>
          </a:xfrm>
        </p:spPr>
        <p:txBody>
          <a:bodyPr>
            <a:normAutofit fontScale="85000" lnSpcReduction="20000"/>
          </a:bodyPr>
          <a:lstStyle/>
          <a:p>
            <a:pPr marL="0" indent="0">
              <a:buNone/>
            </a:pPr>
            <a:r>
              <a:rPr lang="pt-BR" sz="3800" dirty="0"/>
              <a:t>Comitês Internacionais</a:t>
            </a:r>
          </a:p>
          <a:p>
            <a:endParaRPr lang="pt-BR" dirty="0"/>
          </a:p>
          <a:p>
            <a:r>
              <a:rPr lang="pt-BR" dirty="0"/>
              <a:t>Educação</a:t>
            </a:r>
          </a:p>
          <a:p>
            <a:endParaRPr lang="pt-BR" dirty="0"/>
          </a:p>
          <a:p>
            <a:r>
              <a:rPr lang="pt-BR" dirty="0"/>
              <a:t>Amizade</a:t>
            </a:r>
          </a:p>
          <a:p>
            <a:endParaRPr lang="pt-BR" dirty="0"/>
          </a:p>
          <a:p>
            <a:r>
              <a:rPr lang="pt-BR" dirty="0"/>
              <a:t>Serviço</a:t>
            </a:r>
          </a:p>
          <a:p>
            <a:endParaRPr lang="pt-BR" dirty="0"/>
          </a:p>
          <a:p>
            <a:r>
              <a:rPr lang="pt-BR" dirty="0"/>
              <a:t>Marketing</a:t>
            </a:r>
          </a:p>
        </p:txBody>
      </p:sp>
      <p:sp>
        <p:nvSpPr>
          <p:cNvPr id="4" name="Espaço Reservado para Texto 3">
            <a:extLst>
              <a:ext uri="{FF2B5EF4-FFF2-40B4-BE49-F238E27FC236}">
                <a16:creationId xmlns:a16="http://schemas.microsoft.com/office/drawing/2014/main" id="{4ADEBA9B-DCD2-7343-A64B-0F935F02BD37}"/>
              </a:ext>
            </a:extLst>
          </p:cNvPr>
          <p:cNvSpPr>
            <a:spLocks noGrp="1"/>
          </p:cNvSpPr>
          <p:nvPr>
            <p:ph type="body" sz="half" idx="2"/>
          </p:nvPr>
        </p:nvSpPr>
        <p:spPr>
          <a:xfrm>
            <a:off x="1933302" y="2057400"/>
            <a:ext cx="2978331" cy="3803650"/>
          </a:xfrm>
        </p:spPr>
        <p:txBody>
          <a:bodyPr>
            <a:normAutofit/>
          </a:bodyPr>
          <a:lstStyle/>
          <a:p>
            <a:r>
              <a:rPr lang="pt-BR" sz="2000" dirty="0"/>
              <a:t>Nosso objetivo é criar comunidades inclusivas, compreensivas e acolhedoras, baseadas na boa vontade e paz, sendo percebidas no alcance  da justiça e igualdade fundamentais para as  pessoas LGBTQIA+ .</a:t>
            </a:r>
          </a:p>
        </p:txBody>
      </p:sp>
      <p:sp>
        <p:nvSpPr>
          <p:cNvPr id="5" name="Espaço Reservado para Data 4">
            <a:extLst>
              <a:ext uri="{FF2B5EF4-FFF2-40B4-BE49-F238E27FC236}">
                <a16:creationId xmlns:a16="http://schemas.microsoft.com/office/drawing/2014/main" id="{7D6CE9A7-2BC0-B041-862E-EEA3E4E424F4}"/>
              </a:ext>
            </a:extLst>
          </p:cNvPr>
          <p:cNvSpPr>
            <a:spLocks noGrp="1"/>
          </p:cNvSpPr>
          <p:nvPr>
            <p:ph type="dt" sz="half" idx="10"/>
          </p:nvPr>
        </p:nvSpPr>
        <p:spPr/>
        <p:txBody>
          <a:bodyPr/>
          <a:lstStyle/>
          <a:p>
            <a:r>
              <a:rPr lang="en-AU"/>
              <a:t>rotarylgbt.org</a:t>
            </a:r>
            <a:endParaRPr lang="en-US" dirty="0"/>
          </a:p>
        </p:txBody>
      </p:sp>
      <p:sp>
        <p:nvSpPr>
          <p:cNvPr id="6" name="Espaço Reservado para Rodapé 5">
            <a:extLst>
              <a:ext uri="{FF2B5EF4-FFF2-40B4-BE49-F238E27FC236}">
                <a16:creationId xmlns:a16="http://schemas.microsoft.com/office/drawing/2014/main" id="{2D3BB973-4B23-A243-927E-F6CCDD0537D8}"/>
              </a:ext>
            </a:extLst>
          </p:cNvPr>
          <p:cNvSpPr>
            <a:spLocks noGrp="1"/>
          </p:cNvSpPr>
          <p:nvPr>
            <p:ph type="ftr" sz="quarter" idx="11"/>
          </p:nvPr>
        </p:nvSpPr>
        <p:spPr/>
        <p:txBody>
          <a:bodyPr/>
          <a:lstStyle/>
          <a:p>
            <a:r>
              <a:rPr lang="en-US"/>
              <a:t>LGBT Rotarians and Friends Fellowship © 2018</a:t>
            </a:r>
            <a:endParaRPr lang="en-US" dirty="0"/>
          </a:p>
        </p:txBody>
      </p:sp>
      <p:sp>
        <p:nvSpPr>
          <p:cNvPr id="7" name="Espaço Reservado para Número de Slide 6">
            <a:extLst>
              <a:ext uri="{FF2B5EF4-FFF2-40B4-BE49-F238E27FC236}">
                <a16:creationId xmlns:a16="http://schemas.microsoft.com/office/drawing/2014/main" id="{7211F845-B0DC-A441-B83C-5183FFA6C57D}"/>
              </a:ext>
            </a:extLst>
          </p:cNvPr>
          <p:cNvSpPr>
            <a:spLocks noGrp="1"/>
          </p:cNvSpPr>
          <p:nvPr>
            <p:ph type="sldNum" sz="quarter" idx="12"/>
          </p:nvPr>
        </p:nvSpPr>
        <p:spPr/>
        <p:txBody>
          <a:bodyPr/>
          <a:lstStyle/>
          <a:p>
            <a:fld id="{32AF8FCF-CF03-2249-AF6A-0AC76246BE8B}" type="slidenum">
              <a:rPr lang="en-US" smtClean="0"/>
              <a:pPr/>
              <a:t>2</a:t>
            </a:fld>
            <a:endParaRPr lang="en-US"/>
          </a:p>
        </p:txBody>
      </p:sp>
      <p:sp>
        <p:nvSpPr>
          <p:cNvPr id="10" name="Oval 9">
            <a:extLst>
              <a:ext uri="{FF2B5EF4-FFF2-40B4-BE49-F238E27FC236}">
                <a16:creationId xmlns:a16="http://schemas.microsoft.com/office/drawing/2014/main" id="{1281E08E-262A-6444-A131-9D53954053FB}"/>
              </a:ext>
            </a:extLst>
          </p:cNvPr>
          <p:cNvSpPr/>
          <p:nvPr/>
        </p:nvSpPr>
        <p:spPr>
          <a:xfrm>
            <a:off x="7800977" y="1314450"/>
            <a:ext cx="6105523" cy="6081712"/>
          </a:xfrm>
          <a:prstGeom prst="ellipse">
            <a:avLst/>
          </a:prstGeom>
          <a:blipFill dpi="0" rotWithShape="1">
            <a:blip r:embed="rId2">
              <a:alphaModFix amt="55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03621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D280875-4CCE-474F-B9BB-8E7E57084F5D}"/>
              </a:ext>
            </a:extLst>
          </p:cNvPr>
          <p:cNvPicPr>
            <a:picLocks noGrp="1" noChangeAspect="1"/>
          </p:cNvPicPr>
          <p:nvPr>
            <p:ph sz="half" idx="1"/>
          </p:nvPr>
        </p:nvPicPr>
        <p:blipFill rotWithShape="1">
          <a:blip r:embed="rId3"/>
          <a:srcRect t="16482" r="9091" b="6909"/>
          <a:stretch/>
        </p:blipFill>
        <p:spPr>
          <a:xfrm>
            <a:off x="20" y="10"/>
            <a:ext cx="12191980" cy="6857990"/>
          </a:xfrm>
          <a:prstGeom prst="rect">
            <a:avLst/>
          </a:prstGeom>
        </p:spPr>
      </p:pic>
      <p:sp>
        <p:nvSpPr>
          <p:cNvPr id="14" name="Freeform: Shape 1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2FE32D6-19D0-C942-95C7-5C64595957B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124262" y="312869"/>
            <a:ext cx="6014624" cy="5981348"/>
          </a:xfrm>
          <a:prstGeom prst="rect">
            <a:avLst/>
          </a:prstGeom>
        </p:spPr>
      </p:pic>
      <p:sp>
        <p:nvSpPr>
          <p:cNvPr id="16" name="Freeform: Shape 1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A12BE8-4410-8940-A1C6-385F1C5C4844}"/>
              </a:ext>
            </a:extLst>
          </p:cNvPr>
          <p:cNvSpPr>
            <a:spLocks noGrp="1"/>
          </p:cNvSpPr>
          <p:nvPr>
            <p:ph type="title"/>
          </p:nvPr>
        </p:nvSpPr>
        <p:spPr>
          <a:xfrm>
            <a:off x="520242" y="208249"/>
            <a:ext cx="4607939" cy="1043409"/>
          </a:xfrm>
        </p:spPr>
        <p:txBody>
          <a:bodyPr vert="horz" lIns="91440" tIns="45720" rIns="91440" bIns="45720" rtlCol="0" anchor="ctr">
            <a:noAutofit/>
          </a:bodyPr>
          <a:lstStyle/>
          <a:p>
            <a:r>
              <a:rPr lang="en-US" sz="3200" b="1" dirty="0">
                <a:latin typeface="Frutiger LT Std 75 Black" panose="020B0803030504030204" pitchFamily="34" charset="77"/>
                <a:ea typeface="+mj-ea"/>
                <a:cs typeface="+mj-cs"/>
              </a:rPr>
              <a:t>Ser um LGBT + </a:t>
            </a:r>
            <a:r>
              <a:rPr lang="en-US" sz="3200" b="1" dirty="0" err="1">
                <a:latin typeface="Frutiger LT Std 75 Black" panose="020B0803030504030204" pitchFamily="34" charset="77"/>
                <a:ea typeface="+mj-ea"/>
                <a:cs typeface="+mj-cs"/>
              </a:rPr>
              <a:t>aliado</a:t>
            </a:r>
            <a:endParaRPr lang="en-US" sz="3200" b="1" dirty="0">
              <a:latin typeface="Frutiger LT Std 75 Black" panose="020B0803030504030204" pitchFamily="34" charset="77"/>
              <a:ea typeface="+mj-ea"/>
              <a:cs typeface="+mj-cs"/>
            </a:endParaRPr>
          </a:p>
        </p:txBody>
      </p:sp>
      <p:sp>
        <p:nvSpPr>
          <p:cNvPr id="7" name="Content Placeholder 6">
            <a:extLst>
              <a:ext uri="{FF2B5EF4-FFF2-40B4-BE49-F238E27FC236}">
                <a16:creationId xmlns:a16="http://schemas.microsoft.com/office/drawing/2014/main" id="{775533EF-9253-8246-A15F-23E2AA0BA064}"/>
              </a:ext>
            </a:extLst>
          </p:cNvPr>
          <p:cNvSpPr>
            <a:spLocks noGrp="1"/>
          </p:cNvSpPr>
          <p:nvPr>
            <p:ph sz="half" idx="2"/>
          </p:nvPr>
        </p:nvSpPr>
        <p:spPr>
          <a:xfrm>
            <a:off x="520242" y="1459897"/>
            <a:ext cx="4062642" cy="3753126"/>
          </a:xfrm>
        </p:spPr>
        <p:txBody>
          <a:bodyPr vert="horz" lIns="91440" tIns="45720" rIns="91440" bIns="45720" rtlCol="0" anchor="t">
            <a:normAutofit/>
          </a:bodyPr>
          <a:lstStyle/>
          <a:p>
            <a:pPr marL="0" indent="0">
              <a:lnSpc>
                <a:spcPct val="90000"/>
              </a:lnSpc>
              <a:buNone/>
            </a:pPr>
            <a:r>
              <a:rPr lang="en-AU" sz="3200" dirty="0">
                <a:latin typeface="+mn-lt"/>
                <a:ea typeface="+mn-ea"/>
                <a:cs typeface="+mn-cs"/>
              </a:rPr>
              <a:t>Um LGBT + </a:t>
            </a:r>
            <a:r>
              <a:rPr lang="en-AU" sz="3200" dirty="0" err="1">
                <a:latin typeface="+mn-lt"/>
                <a:ea typeface="+mn-ea"/>
                <a:cs typeface="+mn-cs"/>
              </a:rPr>
              <a:t>Aliado</a:t>
            </a:r>
            <a:r>
              <a:rPr lang="en-AU" sz="3200" dirty="0">
                <a:latin typeface="+mn-lt"/>
                <a:ea typeface="+mn-ea"/>
                <a:cs typeface="+mn-cs"/>
              </a:rPr>
              <a:t> </a:t>
            </a:r>
            <a:r>
              <a:rPr lang="en-AU" sz="3200" dirty="0" err="1">
                <a:latin typeface="+mn-lt"/>
                <a:ea typeface="+mn-ea"/>
                <a:cs typeface="+mn-cs"/>
              </a:rPr>
              <a:t>é</a:t>
            </a:r>
            <a:r>
              <a:rPr lang="en-AU" sz="3200" dirty="0">
                <a:latin typeface="+mn-lt"/>
                <a:ea typeface="+mn-ea"/>
                <a:cs typeface="+mn-cs"/>
              </a:rPr>
              <a:t> um </a:t>
            </a:r>
            <a:r>
              <a:rPr lang="en-AU" sz="3200" dirty="0" err="1">
                <a:latin typeface="+mn-lt"/>
                <a:ea typeface="+mn-ea"/>
                <a:cs typeface="+mn-cs"/>
              </a:rPr>
              <a:t>defensor</a:t>
            </a:r>
            <a:r>
              <a:rPr lang="en-AU" sz="3200" dirty="0">
                <a:latin typeface="+mn-lt"/>
                <a:ea typeface="+mn-ea"/>
                <a:cs typeface="+mn-cs"/>
              </a:rPr>
              <a:t> da </a:t>
            </a:r>
            <a:r>
              <a:rPr lang="en-AU" sz="3200" dirty="0" err="1">
                <a:latin typeface="+mn-lt"/>
                <a:ea typeface="+mn-ea"/>
                <a:cs typeface="+mn-cs"/>
              </a:rPr>
              <a:t>inclusão</a:t>
            </a:r>
            <a:r>
              <a:rPr lang="en-AU" sz="3200" dirty="0">
                <a:latin typeface="+mn-lt"/>
                <a:ea typeface="+mn-ea"/>
                <a:cs typeface="+mn-cs"/>
              </a:rPr>
              <a:t> LGBT + - um </a:t>
            </a:r>
            <a:r>
              <a:rPr lang="en-AU" sz="3200" dirty="0" err="1">
                <a:latin typeface="+mn-lt"/>
                <a:ea typeface="+mn-ea"/>
                <a:cs typeface="+mn-cs"/>
              </a:rPr>
              <a:t>apoiador</a:t>
            </a:r>
            <a:r>
              <a:rPr lang="en-AU" sz="3200" dirty="0">
                <a:latin typeface="+mn-lt"/>
                <a:ea typeface="+mn-ea"/>
                <a:cs typeface="+mn-cs"/>
              </a:rPr>
              <a:t>, um amigo, </a:t>
            </a:r>
            <a:r>
              <a:rPr lang="en-AU" sz="3200" dirty="0" err="1">
                <a:latin typeface="+mn-lt"/>
                <a:ea typeface="+mn-ea"/>
                <a:cs typeface="+mn-cs"/>
              </a:rPr>
              <a:t>uma</a:t>
            </a:r>
            <a:r>
              <a:rPr lang="en-AU" sz="3200" dirty="0">
                <a:latin typeface="+mn-lt"/>
                <a:ea typeface="+mn-ea"/>
                <a:cs typeface="+mn-cs"/>
              </a:rPr>
              <a:t> </a:t>
            </a:r>
            <a:r>
              <a:rPr lang="en-AU" sz="3200" dirty="0" err="1">
                <a:latin typeface="+mn-lt"/>
                <a:ea typeface="+mn-ea"/>
                <a:cs typeface="+mn-cs"/>
              </a:rPr>
              <a:t>pessoa</a:t>
            </a:r>
            <a:r>
              <a:rPr lang="en-AU" sz="3200" dirty="0">
                <a:latin typeface="+mn-lt"/>
                <a:ea typeface="+mn-ea"/>
                <a:cs typeface="+mn-cs"/>
              </a:rPr>
              <a:t> que </a:t>
            </a:r>
            <a:r>
              <a:rPr lang="en-AU" sz="3200" dirty="0" err="1">
                <a:latin typeface="+mn-lt"/>
                <a:ea typeface="+mn-ea"/>
                <a:cs typeface="+mn-cs"/>
              </a:rPr>
              <a:t>quer</a:t>
            </a:r>
            <a:r>
              <a:rPr lang="en-AU" sz="3200" dirty="0">
                <a:latin typeface="+mn-lt"/>
                <a:ea typeface="+mn-ea"/>
                <a:cs typeface="+mn-cs"/>
              </a:rPr>
              <a:t> </a:t>
            </a:r>
            <a:r>
              <a:rPr lang="en-AU" sz="3200" dirty="0" err="1">
                <a:latin typeface="+mn-lt"/>
                <a:ea typeface="+mn-ea"/>
                <a:cs typeface="+mn-cs"/>
              </a:rPr>
              <a:t>ver</a:t>
            </a:r>
            <a:r>
              <a:rPr lang="en-AU" sz="3200" dirty="0">
                <a:latin typeface="+mn-lt"/>
                <a:ea typeface="+mn-ea"/>
                <a:cs typeface="+mn-cs"/>
              </a:rPr>
              <a:t> a </a:t>
            </a:r>
            <a:r>
              <a:rPr lang="en-AU" sz="3200" dirty="0" err="1">
                <a:latin typeface="+mn-lt"/>
                <a:ea typeface="+mn-ea"/>
                <a:cs typeface="+mn-cs"/>
              </a:rPr>
              <a:t>mudança</a:t>
            </a:r>
            <a:r>
              <a:rPr lang="en-AU" sz="3200" dirty="0">
                <a:latin typeface="+mn-lt"/>
                <a:ea typeface="+mn-ea"/>
                <a:cs typeface="+mn-cs"/>
              </a:rPr>
              <a:t> e </a:t>
            </a:r>
            <a:r>
              <a:rPr lang="en-AU" sz="3200" dirty="0" err="1">
                <a:latin typeface="+mn-lt"/>
                <a:ea typeface="+mn-ea"/>
                <a:cs typeface="+mn-cs"/>
              </a:rPr>
              <a:t>está</a:t>
            </a:r>
            <a:r>
              <a:rPr lang="en-AU" sz="3200" dirty="0">
                <a:latin typeface="+mn-lt"/>
                <a:ea typeface="+mn-ea"/>
                <a:cs typeface="+mn-cs"/>
              </a:rPr>
              <a:t> </a:t>
            </a:r>
            <a:r>
              <a:rPr lang="en-AU" sz="3200" dirty="0" err="1">
                <a:latin typeface="+mn-lt"/>
                <a:ea typeface="+mn-ea"/>
                <a:cs typeface="+mn-cs"/>
              </a:rPr>
              <a:t>preparada</a:t>
            </a:r>
            <a:r>
              <a:rPr lang="en-AU" sz="3200" dirty="0">
                <a:latin typeface="+mn-lt"/>
                <a:ea typeface="+mn-ea"/>
                <a:cs typeface="+mn-cs"/>
              </a:rPr>
              <a:t> para </a:t>
            </a:r>
            <a:r>
              <a:rPr lang="en-AU" sz="3200" dirty="0" err="1">
                <a:latin typeface="+mn-lt"/>
                <a:ea typeface="+mn-ea"/>
                <a:cs typeface="+mn-cs"/>
              </a:rPr>
              <a:t>ajudar</a:t>
            </a:r>
            <a:r>
              <a:rPr lang="en-AU" sz="3200" dirty="0">
                <a:latin typeface="+mn-lt"/>
                <a:ea typeface="+mn-ea"/>
                <a:cs typeface="+mn-cs"/>
              </a:rPr>
              <a:t> a </a:t>
            </a:r>
            <a:r>
              <a:rPr lang="en-AU" sz="3200" dirty="0" err="1">
                <a:latin typeface="+mn-lt"/>
                <a:ea typeface="+mn-ea"/>
                <a:cs typeface="+mn-cs"/>
              </a:rPr>
              <a:t>realizá</a:t>
            </a:r>
            <a:r>
              <a:rPr lang="en-AU" sz="3200" dirty="0">
                <a:latin typeface="+mn-lt"/>
                <a:ea typeface="+mn-ea"/>
                <a:cs typeface="+mn-cs"/>
              </a:rPr>
              <a:t>-la.</a:t>
            </a:r>
          </a:p>
        </p:txBody>
      </p:sp>
      <p:sp>
        <p:nvSpPr>
          <p:cNvPr id="4" name="Date Placeholder 3">
            <a:extLst>
              <a:ext uri="{FF2B5EF4-FFF2-40B4-BE49-F238E27FC236}">
                <a16:creationId xmlns:a16="http://schemas.microsoft.com/office/drawing/2014/main" id="{ECFACB44-953D-8F4E-AB76-0F6BFAE77E42}"/>
              </a:ext>
            </a:extLst>
          </p:cNvPr>
          <p:cNvSpPr>
            <a:spLocks noGrp="1"/>
          </p:cNvSpPr>
          <p:nvPr>
            <p:ph type="dt" sz="half" idx="10"/>
          </p:nvPr>
        </p:nvSpPr>
        <p:spPr>
          <a:xfrm>
            <a:off x="6735898" y="6199949"/>
            <a:ext cx="4174853"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rotary.org</a:t>
            </a:r>
          </a:p>
        </p:txBody>
      </p:sp>
      <p:sp>
        <p:nvSpPr>
          <p:cNvPr id="6" name="Slide Number Placeholder 5">
            <a:extLst>
              <a:ext uri="{FF2B5EF4-FFF2-40B4-BE49-F238E27FC236}">
                <a16:creationId xmlns:a16="http://schemas.microsoft.com/office/drawing/2014/main" id="{E4120B1E-1A94-0447-BA6C-9BCAF4A92FB7}"/>
              </a:ext>
            </a:extLst>
          </p:cNvPr>
          <p:cNvSpPr>
            <a:spLocks noGrp="1"/>
          </p:cNvSpPr>
          <p:nvPr>
            <p:ph type="sldNum" sz="quarter" idx="12"/>
          </p:nvPr>
        </p:nvSpPr>
        <p:spPr>
          <a:xfrm>
            <a:off x="11000232" y="6108192"/>
            <a:ext cx="548640" cy="548640"/>
          </a:xfrm>
          <a:prstGeom prst="ellipse">
            <a:avLst/>
          </a:prstGeom>
          <a:solidFill>
            <a:srgbClr val="645285"/>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2AF8FCF-CF03-2249-AF6A-0AC76246BE8B}" type="slidenum">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20</a:t>
            </a:fld>
            <a:endPar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452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 que </a:t>
            </a:r>
            <a:r>
              <a:rPr lang="en-AU" dirty="0" err="1"/>
              <a:t>torna</a:t>
            </a:r>
            <a:r>
              <a:rPr lang="en-AU" dirty="0"/>
              <a:t> um </a:t>
            </a:r>
            <a:r>
              <a:rPr lang="en-AU" dirty="0" err="1"/>
              <a:t>aliado</a:t>
            </a:r>
            <a:r>
              <a:rPr lang="en-AU" dirty="0"/>
              <a:t> </a:t>
            </a:r>
            <a:r>
              <a:rPr lang="en-AU" dirty="0" err="1"/>
              <a:t>eficaz</a:t>
            </a:r>
            <a:r>
              <a:rPr lang="en-AU" dirty="0"/>
              <a:t>?</a:t>
            </a:r>
          </a:p>
        </p:txBody>
      </p:sp>
      <p:sp>
        <p:nvSpPr>
          <p:cNvPr id="3" name="Content Placeholder 2"/>
          <p:cNvSpPr>
            <a:spLocks noGrp="1"/>
          </p:cNvSpPr>
          <p:nvPr>
            <p:ph sz="half" idx="1"/>
          </p:nvPr>
        </p:nvSpPr>
        <p:spPr/>
        <p:txBody>
          <a:bodyPr>
            <a:normAutofit fontScale="62500" lnSpcReduction="20000"/>
          </a:bodyPr>
          <a:lstStyle/>
          <a:p>
            <a:r>
              <a:rPr lang="en-AU" altLang="en-US" dirty="0" err="1"/>
              <a:t>Compreensão</a:t>
            </a:r>
            <a:r>
              <a:rPr lang="en-AU" altLang="en-US" dirty="0"/>
              <a:t> da </a:t>
            </a:r>
            <a:r>
              <a:rPr lang="en-AU" altLang="en-US" dirty="0" err="1"/>
              <a:t>terminologia</a:t>
            </a:r>
            <a:r>
              <a:rPr lang="en-AU" altLang="en-US" dirty="0"/>
              <a:t> LGBT +, </a:t>
            </a:r>
            <a:r>
              <a:rPr lang="en-AU" altLang="en-US" dirty="0" err="1"/>
              <a:t>mitos</a:t>
            </a:r>
            <a:r>
              <a:rPr lang="en-AU" altLang="en-US" dirty="0"/>
              <a:t> e </a:t>
            </a:r>
            <a:r>
              <a:rPr lang="en-AU" altLang="en-US" dirty="0" err="1"/>
              <a:t>desafios</a:t>
            </a:r>
            <a:endParaRPr lang="en-AU" altLang="en-US" dirty="0"/>
          </a:p>
          <a:p>
            <a:r>
              <a:rPr lang="en-AU" altLang="en-US" dirty="0"/>
              <a:t>Defender a </a:t>
            </a:r>
            <a:r>
              <a:rPr lang="en-AU" altLang="en-US" dirty="0" err="1"/>
              <a:t>inclusão</a:t>
            </a:r>
            <a:r>
              <a:rPr lang="en-AU" altLang="en-US" dirty="0"/>
              <a:t>, </a:t>
            </a:r>
            <a:r>
              <a:rPr lang="en-AU" altLang="en-US" dirty="0" err="1"/>
              <a:t>igualdade</a:t>
            </a:r>
            <a:r>
              <a:rPr lang="en-AU" altLang="en-US" dirty="0"/>
              <a:t> e </a:t>
            </a:r>
            <a:r>
              <a:rPr lang="en-AU" altLang="en-US" dirty="0" err="1"/>
              <a:t>respeito</a:t>
            </a:r>
            <a:r>
              <a:rPr lang="en-AU" altLang="en-US" dirty="0"/>
              <a:t> por </a:t>
            </a:r>
            <a:r>
              <a:rPr lang="en-AU" altLang="en-US" dirty="0" err="1"/>
              <a:t>todas</a:t>
            </a:r>
            <a:r>
              <a:rPr lang="en-AU" altLang="en-US" dirty="0"/>
              <a:t> as </a:t>
            </a:r>
            <a:r>
              <a:rPr lang="en-AU" altLang="en-US" dirty="0" err="1"/>
              <a:t>pessoas</a:t>
            </a:r>
            <a:r>
              <a:rPr lang="en-AU" altLang="en-US" dirty="0"/>
              <a:t> (</a:t>
            </a:r>
            <a:r>
              <a:rPr lang="en-AU" altLang="en-US" dirty="0" err="1"/>
              <a:t>não</a:t>
            </a:r>
            <a:r>
              <a:rPr lang="en-AU" altLang="en-US" dirty="0"/>
              <a:t> </a:t>
            </a:r>
            <a:r>
              <a:rPr lang="en-AU" altLang="en-US" dirty="0" err="1"/>
              <a:t>apenas</a:t>
            </a:r>
            <a:r>
              <a:rPr lang="en-AU" altLang="en-US" dirty="0"/>
              <a:t> LGBT +)</a:t>
            </a:r>
          </a:p>
          <a:p>
            <a:r>
              <a:rPr lang="en-AU" altLang="en-US" dirty="0"/>
              <a:t>Forte senso de </a:t>
            </a:r>
            <a:r>
              <a:rPr lang="en-AU" altLang="en-US" dirty="0" err="1"/>
              <a:t>identidade</a:t>
            </a:r>
            <a:endParaRPr lang="en-AU" altLang="en-US" dirty="0"/>
          </a:p>
          <a:p>
            <a:r>
              <a:rPr lang="en-AU" altLang="en-US" dirty="0" err="1"/>
              <a:t>Conscientização</a:t>
            </a:r>
            <a:r>
              <a:rPr lang="en-AU" altLang="en-US" dirty="0"/>
              <a:t> de </a:t>
            </a:r>
            <a:r>
              <a:rPr lang="en-AU" altLang="en-US" dirty="0" err="1"/>
              <a:t>sua</a:t>
            </a:r>
            <a:r>
              <a:rPr lang="en-AU" altLang="en-US" dirty="0"/>
              <a:t> </a:t>
            </a:r>
            <a:r>
              <a:rPr lang="en-AU" altLang="en-US" dirty="0" err="1"/>
              <a:t>própria</a:t>
            </a:r>
            <a:r>
              <a:rPr lang="en-AU" altLang="en-US" dirty="0"/>
              <a:t> </a:t>
            </a:r>
            <a:r>
              <a:rPr lang="en-AU" altLang="en-US" dirty="0" err="1"/>
              <a:t>linguagem</a:t>
            </a:r>
            <a:r>
              <a:rPr lang="en-AU" altLang="en-US" dirty="0"/>
              <a:t> e </a:t>
            </a:r>
            <a:r>
              <a:rPr lang="en-AU" altLang="en-US" dirty="0" err="1"/>
              <a:t>suposições</a:t>
            </a:r>
            <a:endParaRPr lang="en-AU" altLang="en-US" dirty="0"/>
          </a:p>
          <a:p>
            <a:r>
              <a:rPr lang="en-AU" altLang="en-US" dirty="0" err="1"/>
              <a:t>Disposição</a:t>
            </a:r>
            <a:r>
              <a:rPr lang="en-AU" altLang="en-US" dirty="0"/>
              <a:t> para </a:t>
            </a:r>
            <a:r>
              <a:rPr lang="en-AU" altLang="en-US" dirty="0" err="1"/>
              <a:t>desempenhar</a:t>
            </a:r>
            <a:r>
              <a:rPr lang="en-AU" altLang="en-US" dirty="0"/>
              <a:t> um </a:t>
            </a:r>
            <a:r>
              <a:rPr lang="en-AU" altLang="en-US" dirty="0" err="1"/>
              <a:t>papel</a:t>
            </a:r>
            <a:r>
              <a:rPr lang="en-AU" altLang="en-US" dirty="0"/>
              <a:t> (</a:t>
            </a:r>
            <a:r>
              <a:rPr lang="en-AU" altLang="en-US" dirty="0" err="1"/>
              <a:t>pequeno</a:t>
            </a:r>
            <a:r>
              <a:rPr lang="en-AU" altLang="en-US" dirty="0"/>
              <a:t> </a:t>
            </a:r>
            <a:r>
              <a:rPr lang="en-AU" altLang="en-US" dirty="0" err="1"/>
              <a:t>ou</a:t>
            </a:r>
            <a:r>
              <a:rPr lang="en-AU" altLang="en-US" dirty="0"/>
              <a:t> </a:t>
            </a:r>
            <a:r>
              <a:rPr lang="en-AU" altLang="en-US" dirty="0" err="1"/>
              <a:t>grande</a:t>
            </a:r>
            <a:r>
              <a:rPr lang="en-AU" altLang="en-US" dirty="0"/>
              <a:t>)</a:t>
            </a:r>
          </a:p>
          <a:p>
            <a:r>
              <a:rPr lang="en-AU" altLang="en-US" dirty="0" err="1"/>
              <a:t>Disposição</a:t>
            </a:r>
            <a:r>
              <a:rPr lang="en-AU" altLang="en-US" dirty="0"/>
              <a:t> para </a:t>
            </a:r>
            <a:r>
              <a:rPr lang="en-AU" altLang="en-US" dirty="0" err="1"/>
              <a:t>fazer</a:t>
            </a:r>
            <a:r>
              <a:rPr lang="en-AU" altLang="en-US" dirty="0"/>
              <a:t> </a:t>
            </a:r>
            <a:r>
              <a:rPr lang="en-AU" altLang="en-US" dirty="0" err="1"/>
              <a:t>perguntas</a:t>
            </a:r>
            <a:endParaRPr lang="en-AU" altLang="en-US" dirty="0"/>
          </a:p>
          <a:p>
            <a:r>
              <a:rPr lang="en-AU" altLang="en-US" dirty="0" err="1"/>
              <a:t>Disposição</a:t>
            </a:r>
            <a:r>
              <a:rPr lang="en-AU" altLang="en-US" dirty="0"/>
              <a:t> para </a:t>
            </a:r>
            <a:r>
              <a:rPr lang="en-AU" altLang="en-US" dirty="0" err="1"/>
              <a:t>respeitar</a:t>
            </a:r>
            <a:r>
              <a:rPr lang="en-AU" altLang="en-US" dirty="0"/>
              <a:t> a </a:t>
            </a:r>
            <a:r>
              <a:rPr lang="en-AU" altLang="en-US" dirty="0" err="1"/>
              <a:t>privacidade</a:t>
            </a:r>
            <a:r>
              <a:rPr lang="en-AU" altLang="en-US" dirty="0"/>
              <a:t> e a </a:t>
            </a:r>
            <a:r>
              <a:rPr lang="en-AU" altLang="en-US" dirty="0" err="1"/>
              <a:t>confidencialidade</a:t>
            </a:r>
            <a:endParaRPr lang="en-AU" altLang="en-US" dirty="0"/>
          </a:p>
        </p:txBody>
      </p:sp>
      <p:sp>
        <p:nvSpPr>
          <p:cNvPr id="4" name="Content Placeholder 3"/>
          <p:cNvSpPr>
            <a:spLocks noGrp="1"/>
          </p:cNvSpPr>
          <p:nvPr>
            <p:ph sz="half" idx="2"/>
          </p:nvPr>
        </p:nvSpPr>
        <p:spPr/>
        <p:txBody>
          <a:bodyPr>
            <a:normAutofit fontScale="62500" lnSpcReduction="20000"/>
          </a:bodyPr>
          <a:lstStyle/>
          <a:p>
            <a:r>
              <a:rPr lang="en-AU" altLang="en-US" dirty="0" err="1"/>
              <a:t>Capacidade</a:t>
            </a:r>
            <a:r>
              <a:rPr lang="en-AU" altLang="en-US" dirty="0"/>
              <a:t> de se </a:t>
            </a:r>
            <a:r>
              <a:rPr lang="en-AU" altLang="en-US" dirty="0" err="1"/>
              <a:t>concentrar</a:t>
            </a:r>
            <a:r>
              <a:rPr lang="en-AU" altLang="en-US" dirty="0"/>
              <a:t> e </a:t>
            </a:r>
            <a:r>
              <a:rPr lang="en-AU" altLang="en-US" dirty="0" err="1"/>
              <a:t>servir</a:t>
            </a:r>
            <a:r>
              <a:rPr lang="en-AU" altLang="en-US" dirty="0"/>
              <a:t> de </a:t>
            </a:r>
            <a:r>
              <a:rPr lang="en-AU" altLang="en-US" dirty="0" err="1"/>
              <a:t>modelo</a:t>
            </a:r>
            <a:r>
              <a:rPr lang="en-AU" altLang="en-US" dirty="0"/>
              <a:t> de </a:t>
            </a:r>
            <a:r>
              <a:rPr lang="en-AU" altLang="en-US" dirty="0" err="1"/>
              <a:t>linguagem</a:t>
            </a:r>
            <a:r>
              <a:rPr lang="en-AU" altLang="en-US" dirty="0"/>
              <a:t> </a:t>
            </a:r>
            <a:r>
              <a:rPr lang="en-AU" altLang="en-US" dirty="0" err="1"/>
              <a:t>centrada</a:t>
            </a:r>
            <a:r>
              <a:rPr lang="en-AU" altLang="en-US" dirty="0"/>
              <a:t> </a:t>
            </a:r>
            <a:r>
              <a:rPr lang="en-AU" altLang="en-US" dirty="0" err="1"/>
              <a:t>na</a:t>
            </a:r>
            <a:r>
              <a:rPr lang="en-AU" altLang="en-US" dirty="0"/>
              <a:t> </a:t>
            </a:r>
            <a:r>
              <a:rPr lang="en-AU" altLang="en-US" dirty="0" err="1"/>
              <a:t>pessoa</a:t>
            </a:r>
            <a:endParaRPr lang="en-AU" altLang="en-US" dirty="0"/>
          </a:p>
          <a:p>
            <a:r>
              <a:rPr lang="en-AU" altLang="en-US" dirty="0" err="1"/>
              <a:t>Corrija</a:t>
            </a:r>
            <a:r>
              <a:rPr lang="en-AU" altLang="en-US" dirty="0"/>
              <a:t> </a:t>
            </a:r>
            <a:r>
              <a:rPr lang="en-AU" altLang="en-US" dirty="0" err="1"/>
              <a:t>mitos</a:t>
            </a:r>
            <a:r>
              <a:rPr lang="en-AU" altLang="en-US" dirty="0"/>
              <a:t> </a:t>
            </a:r>
            <a:r>
              <a:rPr lang="en-AU" altLang="en-US" dirty="0" err="1"/>
              <a:t>destrutivos</a:t>
            </a:r>
            <a:r>
              <a:rPr lang="en-AU" altLang="en-US" dirty="0"/>
              <a:t> </a:t>
            </a:r>
            <a:r>
              <a:rPr lang="en-AU" altLang="en-US" dirty="0" err="1"/>
              <a:t>ou</a:t>
            </a:r>
            <a:r>
              <a:rPr lang="en-AU" altLang="en-US" dirty="0"/>
              <a:t> </a:t>
            </a:r>
            <a:r>
              <a:rPr lang="en-AU" altLang="en-US" dirty="0" err="1"/>
              <a:t>uso</a:t>
            </a:r>
            <a:r>
              <a:rPr lang="en-AU" altLang="en-US" dirty="0"/>
              <a:t> de </a:t>
            </a:r>
            <a:r>
              <a:rPr lang="en-AU" altLang="en-US" dirty="0" err="1"/>
              <a:t>estereótipos</a:t>
            </a:r>
            <a:r>
              <a:rPr lang="en-AU" altLang="en-US" dirty="0"/>
              <a:t> </a:t>
            </a:r>
            <a:r>
              <a:rPr lang="en-AU" altLang="en-US" dirty="0" err="1"/>
              <a:t>negativos</a:t>
            </a:r>
            <a:endParaRPr lang="en-AU" altLang="en-US" dirty="0"/>
          </a:p>
          <a:p>
            <a:r>
              <a:rPr lang="en-AU" altLang="en-US" dirty="0" err="1"/>
              <a:t>Identifique</a:t>
            </a:r>
            <a:r>
              <a:rPr lang="en-AU" altLang="en-US" dirty="0"/>
              <a:t> </a:t>
            </a:r>
            <a:r>
              <a:rPr lang="en-AU" altLang="en-US" dirty="0" err="1"/>
              <a:t>comportamento</a:t>
            </a:r>
            <a:r>
              <a:rPr lang="en-AU" altLang="en-US" dirty="0"/>
              <a:t> </a:t>
            </a:r>
            <a:r>
              <a:rPr lang="en-AU" altLang="en-US" dirty="0" err="1"/>
              <a:t>impróprio</a:t>
            </a:r>
            <a:endParaRPr lang="en-AU" altLang="en-US" dirty="0"/>
          </a:p>
          <a:p>
            <a:r>
              <a:rPr lang="en-AU" altLang="en-US" dirty="0" err="1"/>
              <a:t>Participar</a:t>
            </a:r>
            <a:r>
              <a:rPr lang="en-AU" altLang="en-US" dirty="0"/>
              <a:t> de </a:t>
            </a:r>
            <a:r>
              <a:rPr lang="en-AU" altLang="en-US" dirty="0" err="1"/>
              <a:t>eventos</a:t>
            </a:r>
            <a:r>
              <a:rPr lang="en-AU" altLang="en-US" dirty="0"/>
              <a:t> </a:t>
            </a:r>
            <a:r>
              <a:rPr lang="en-AU" altLang="en-US" dirty="0" err="1"/>
              <a:t>sociais</a:t>
            </a:r>
            <a:r>
              <a:rPr lang="en-AU" altLang="en-US" dirty="0"/>
              <a:t> e de </a:t>
            </a:r>
            <a:r>
              <a:rPr lang="en-AU" altLang="en-US" dirty="0" err="1"/>
              <a:t>serviços</a:t>
            </a:r>
            <a:r>
              <a:rPr lang="en-AU" altLang="en-US" dirty="0"/>
              <a:t> </a:t>
            </a:r>
            <a:r>
              <a:rPr lang="en-AU" altLang="en-US" dirty="0" err="1"/>
              <a:t>internos</a:t>
            </a:r>
            <a:r>
              <a:rPr lang="en-AU" altLang="en-US" dirty="0"/>
              <a:t> / </a:t>
            </a:r>
            <a:r>
              <a:rPr lang="en-AU" altLang="en-US" dirty="0" err="1"/>
              <a:t>externos</a:t>
            </a:r>
            <a:endParaRPr lang="en-AU" altLang="en-US" dirty="0"/>
          </a:p>
          <a:p>
            <a:r>
              <a:rPr lang="en-AU" altLang="en-US" dirty="0" err="1"/>
              <a:t>Aumente</a:t>
            </a:r>
            <a:r>
              <a:rPr lang="en-AU" altLang="en-US" dirty="0"/>
              <a:t> a </a:t>
            </a:r>
            <a:r>
              <a:rPr lang="en-AU" altLang="en-US" dirty="0" err="1"/>
              <a:t>visibilidade</a:t>
            </a:r>
            <a:r>
              <a:rPr lang="en-AU" altLang="en-US" dirty="0"/>
              <a:t> </a:t>
            </a:r>
            <a:r>
              <a:rPr lang="en-AU" altLang="en-US" dirty="0" err="1"/>
              <a:t>como</a:t>
            </a:r>
            <a:r>
              <a:rPr lang="en-AU" altLang="en-US" dirty="0"/>
              <a:t> um </a:t>
            </a:r>
            <a:r>
              <a:rPr lang="en-AU" altLang="en-US" dirty="0" err="1"/>
              <a:t>aliado</a:t>
            </a:r>
            <a:endParaRPr lang="en-AU" altLang="en-US" dirty="0"/>
          </a:p>
          <a:p>
            <a:r>
              <a:rPr lang="en-AU" altLang="en-US" dirty="0" err="1"/>
              <a:t>Permita</a:t>
            </a:r>
            <a:r>
              <a:rPr lang="en-AU" altLang="en-US" dirty="0"/>
              <a:t> que </a:t>
            </a:r>
            <a:r>
              <a:rPr lang="en-AU" altLang="en-US" dirty="0" err="1"/>
              <a:t>os</a:t>
            </a:r>
            <a:r>
              <a:rPr lang="en-AU" altLang="en-US" dirty="0"/>
              <a:t> </a:t>
            </a:r>
            <a:r>
              <a:rPr lang="en-AU" altLang="en-US" dirty="0" err="1"/>
              <a:t>clubes</a:t>
            </a:r>
            <a:r>
              <a:rPr lang="en-AU" altLang="en-US" dirty="0"/>
              <a:t> e </a:t>
            </a:r>
            <a:r>
              <a:rPr lang="en-AU" altLang="en-US" dirty="0" err="1"/>
              <a:t>distritos</a:t>
            </a:r>
            <a:r>
              <a:rPr lang="en-AU" altLang="en-US" dirty="0"/>
              <a:t>  o  </a:t>
            </a:r>
            <a:r>
              <a:rPr lang="en-AU" altLang="en-US" dirty="0" err="1"/>
              <a:t>promovam</a:t>
            </a:r>
            <a:r>
              <a:rPr lang="en-AU" altLang="en-US" dirty="0"/>
              <a:t> </a:t>
            </a:r>
            <a:r>
              <a:rPr lang="en-AU" altLang="en-US" dirty="0" err="1"/>
              <a:t>como</a:t>
            </a:r>
            <a:r>
              <a:rPr lang="en-AU" altLang="en-US" dirty="0"/>
              <a:t> um </a:t>
            </a:r>
            <a:r>
              <a:rPr lang="en-AU" altLang="en-US" dirty="0" err="1"/>
              <a:t>aliado</a:t>
            </a:r>
            <a:endParaRPr lang="en-AU" altLang="en-US" dirty="0"/>
          </a:p>
          <a:p>
            <a:r>
              <a:rPr lang="en-AU" altLang="en-US" dirty="0" err="1"/>
              <a:t>Compartilhe</a:t>
            </a:r>
            <a:r>
              <a:rPr lang="en-AU" altLang="en-US" dirty="0"/>
              <a:t> o que </a:t>
            </a:r>
            <a:r>
              <a:rPr lang="en-AU" altLang="en-US" dirty="0" err="1"/>
              <a:t>você</a:t>
            </a:r>
            <a:r>
              <a:rPr lang="en-AU" altLang="en-US" dirty="0"/>
              <a:t> </a:t>
            </a:r>
            <a:r>
              <a:rPr lang="en-AU" altLang="en-US" dirty="0" err="1"/>
              <a:t>aprendeu</a:t>
            </a:r>
            <a:endParaRPr lang="en-AU" alt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tint val="75000"/>
                  </a:prstClr>
                </a:solidFill>
                <a:effectLst/>
                <a:uLnTx/>
                <a:uFillTx/>
                <a:latin typeface="Calibri"/>
                <a:ea typeface="+mn-ea"/>
                <a:cs typeface="+mn-cs"/>
              </a:rPr>
              <a:t>rotarylgbt.org</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r>
              <a:rPr lang="en-US" dirty="0"/>
              <a:t>LGBT Rotarians and Friends Fellowship © 2018</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5066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AU"/>
              <a:t>rotary.org</a:t>
            </a:r>
            <a:endParaRPr lang="en-US"/>
          </a:p>
        </p:txBody>
      </p:sp>
      <p:sp>
        <p:nvSpPr>
          <p:cNvPr id="5" name="Footer Placeholder 4"/>
          <p:cNvSpPr>
            <a:spLocks noGrp="1"/>
          </p:cNvSpPr>
          <p:nvPr>
            <p:ph type="ftr" sz="quarter" idx="11"/>
          </p:nvPr>
        </p:nvSpPr>
        <p:spPr/>
        <p:txBody>
          <a:bodyPr/>
          <a:lstStyle/>
          <a:p>
            <a:r>
              <a:rPr lang="en-US"/>
              <a:t>Rotary International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22</a:t>
            </a:fld>
            <a:endParaRPr lang="en-US"/>
          </a:p>
        </p:txBody>
      </p:sp>
      <p:pic>
        <p:nvPicPr>
          <p:cNvPr id="2" name="not-gay">
            <a:hlinkClick r:id="" action="ppaction://media"/>
            <a:extLst>
              <a:ext uri="{FF2B5EF4-FFF2-40B4-BE49-F238E27FC236}">
                <a16:creationId xmlns:a16="http://schemas.microsoft.com/office/drawing/2014/main" id="{1D55A202-8437-2741-99ED-95F5F2768B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5" y="3175"/>
            <a:ext cx="12192000" cy="6858000"/>
          </a:xfrm>
          <a:prstGeom prst="rect">
            <a:avLst/>
          </a:prstGeom>
        </p:spPr>
      </p:pic>
    </p:spTree>
    <p:extLst>
      <p:ext uri="{BB962C8B-B14F-4D97-AF65-F5344CB8AC3E}">
        <p14:creationId xmlns:p14="http://schemas.microsoft.com/office/powerpoint/2010/main" val="19479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Como </a:t>
            </a:r>
            <a:r>
              <a:rPr lang="en-AU" dirty="0" err="1"/>
              <a:t>é</a:t>
            </a:r>
            <a:r>
              <a:rPr lang="en-AU" dirty="0"/>
              <a:t> a </a:t>
            </a:r>
            <a:r>
              <a:rPr lang="en-AU" dirty="0" err="1"/>
              <a:t>inclusão</a:t>
            </a:r>
            <a:r>
              <a:rPr lang="en-AU" dirty="0"/>
              <a:t> LGBT + para o </a:t>
            </a:r>
            <a:r>
              <a:rPr lang="en-AU" dirty="0" err="1"/>
              <a:t>seu</a:t>
            </a:r>
            <a:r>
              <a:rPr lang="en-AU" dirty="0"/>
              <a:t> </a:t>
            </a:r>
            <a:r>
              <a:rPr lang="en-AU" dirty="0" err="1"/>
              <a:t>clube</a:t>
            </a:r>
            <a:r>
              <a:rPr lang="en-AU" dirty="0"/>
              <a:t>?</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23</a:t>
            </a:fld>
            <a:endParaRPr lang="en-US"/>
          </a:p>
        </p:txBody>
      </p:sp>
    </p:spTree>
    <p:extLst>
      <p:ext uri="{BB962C8B-B14F-4D97-AF65-F5344CB8AC3E}">
        <p14:creationId xmlns:p14="http://schemas.microsoft.com/office/powerpoint/2010/main" val="1271393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408" y="-161132"/>
            <a:ext cx="9394371" cy="1325563"/>
          </a:xfrm>
        </p:spPr>
        <p:txBody>
          <a:bodyPr>
            <a:normAutofit/>
          </a:bodyPr>
          <a:lstStyle/>
          <a:p>
            <a:r>
              <a:rPr lang="en-AU" sz="4000" dirty="0" err="1"/>
              <a:t>Inclusão</a:t>
            </a:r>
            <a:r>
              <a:rPr lang="en-AU" sz="4000" dirty="0"/>
              <a:t> LGBT + - </a:t>
            </a:r>
            <a:r>
              <a:rPr lang="en-AU" sz="4000" dirty="0" err="1"/>
              <a:t>algumas</a:t>
            </a:r>
            <a:r>
              <a:rPr lang="en-AU" sz="4000" dirty="0"/>
              <a:t> </a:t>
            </a:r>
            <a:r>
              <a:rPr lang="en-AU" sz="4000" dirty="0" err="1"/>
              <a:t>sugestões</a:t>
            </a:r>
            <a:endParaRPr lang="en-AU" sz="4000" dirty="0"/>
          </a:p>
        </p:txBody>
      </p:sp>
      <p:sp>
        <p:nvSpPr>
          <p:cNvPr id="3" name="Content Placeholder 2"/>
          <p:cNvSpPr>
            <a:spLocks noGrp="1"/>
          </p:cNvSpPr>
          <p:nvPr>
            <p:ph sz="half" idx="1"/>
          </p:nvPr>
        </p:nvSpPr>
        <p:spPr>
          <a:xfrm>
            <a:off x="1959427" y="933450"/>
            <a:ext cx="4699363" cy="5581650"/>
          </a:xfrm>
        </p:spPr>
        <p:txBody>
          <a:bodyPr>
            <a:normAutofit fontScale="47500" lnSpcReduction="20000"/>
          </a:bodyPr>
          <a:lstStyle/>
          <a:p>
            <a:pPr marL="0" indent="0">
              <a:buNone/>
            </a:pPr>
            <a:r>
              <a:rPr lang="en-AU" sz="4200" b="1" dirty="0" err="1"/>
              <a:t>Comece</a:t>
            </a:r>
            <a:r>
              <a:rPr lang="en-AU" sz="4200" b="1" dirty="0"/>
              <a:t> a </a:t>
            </a:r>
            <a:r>
              <a:rPr lang="en-AU" sz="4200" b="1" dirty="0" err="1"/>
              <a:t>ter</a:t>
            </a:r>
            <a:r>
              <a:rPr lang="en-AU" sz="4200" b="1" dirty="0"/>
              <a:t> conversas</a:t>
            </a:r>
          </a:p>
          <a:p>
            <a:r>
              <a:rPr lang="en-AU" sz="3400" dirty="0" err="1"/>
              <a:t>Peça</a:t>
            </a:r>
            <a:r>
              <a:rPr lang="en-AU" sz="3400" dirty="0"/>
              <a:t> a </a:t>
            </a:r>
            <a:r>
              <a:rPr lang="en-AU" sz="3400" dirty="0" err="1"/>
              <a:t>uma</a:t>
            </a:r>
            <a:r>
              <a:rPr lang="en-AU" sz="3400" dirty="0"/>
              <a:t> </a:t>
            </a:r>
            <a:r>
              <a:rPr lang="en-AU" sz="3400" dirty="0" err="1"/>
              <a:t>instituição</a:t>
            </a:r>
            <a:r>
              <a:rPr lang="en-AU" sz="3400" dirty="0"/>
              <a:t> de </a:t>
            </a:r>
            <a:r>
              <a:rPr lang="en-AU" sz="3400" dirty="0" err="1"/>
              <a:t>caridade</a:t>
            </a:r>
            <a:r>
              <a:rPr lang="en-AU" sz="3400" dirty="0"/>
              <a:t> LGBTQ + local para </a:t>
            </a:r>
            <a:r>
              <a:rPr lang="en-AU" sz="3400" dirty="0" err="1"/>
              <a:t>falar</a:t>
            </a:r>
            <a:r>
              <a:rPr lang="en-AU" sz="3400" dirty="0"/>
              <a:t> </a:t>
            </a:r>
            <a:r>
              <a:rPr lang="en-AU" sz="3400" dirty="0" err="1"/>
              <a:t>em</a:t>
            </a:r>
            <a:r>
              <a:rPr lang="en-AU" sz="3400" dirty="0"/>
              <a:t> </a:t>
            </a:r>
            <a:r>
              <a:rPr lang="en-AU" sz="3400" dirty="0" err="1"/>
              <a:t>seu</a:t>
            </a:r>
            <a:r>
              <a:rPr lang="en-AU" sz="3400" dirty="0"/>
              <a:t> </a:t>
            </a:r>
            <a:r>
              <a:rPr lang="en-AU" sz="3400" dirty="0" err="1"/>
              <a:t>clube</a:t>
            </a:r>
            <a:endParaRPr lang="en-AU" sz="3400" dirty="0"/>
          </a:p>
          <a:p>
            <a:r>
              <a:rPr lang="en-AU" sz="3400" dirty="0" err="1"/>
              <a:t>Baixe</a:t>
            </a:r>
            <a:r>
              <a:rPr lang="en-AU" sz="3400" dirty="0"/>
              <a:t> e </a:t>
            </a:r>
            <a:r>
              <a:rPr lang="en-AU" sz="3400" dirty="0" err="1"/>
              <a:t>discuta</a:t>
            </a:r>
            <a:r>
              <a:rPr lang="en-AU" sz="3400" dirty="0"/>
              <a:t> </a:t>
            </a:r>
            <a:r>
              <a:rPr lang="en-AU" sz="3400" dirty="0" err="1"/>
              <a:t>alguns</a:t>
            </a:r>
            <a:r>
              <a:rPr lang="en-AU" sz="3400" dirty="0"/>
              <a:t> dos </a:t>
            </a:r>
            <a:r>
              <a:rPr lang="en-AU" sz="3400" dirty="0" err="1"/>
              <a:t>recursos</a:t>
            </a:r>
            <a:r>
              <a:rPr lang="en-AU" sz="3400" dirty="0"/>
              <a:t> </a:t>
            </a:r>
            <a:r>
              <a:rPr lang="en-AU" sz="3400" dirty="0" err="1"/>
              <a:t>educacionais</a:t>
            </a:r>
            <a:r>
              <a:rPr lang="en-AU" sz="3400" dirty="0"/>
              <a:t> </a:t>
            </a:r>
            <a:r>
              <a:rPr lang="en-AU" sz="3400" dirty="0" err="1"/>
              <a:t>desenvolvidos</a:t>
            </a:r>
            <a:r>
              <a:rPr lang="en-AU" sz="3400" dirty="0"/>
              <a:t> pela LGBT Fellowship</a:t>
            </a:r>
          </a:p>
          <a:p>
            <a:r>
              <a:rPr lang="en-AU" sz="3400" dirty="0"/>
              <a:t>Entre </a:t>
            </a:r>
            <a:r>
              <a:rPr lang="en-AU" sz="3400" dirty="0" err="1"/>
              <a:t>em</a:t>
            </a:r>
            <a:r>
              <a:rPr lang="en-AU" sz="3400" dirty="0"/>
              <a:t> </a:t>
            </a:r>
            <a:r>
              <a:rPr lang="en-AU" sz="3400" dirty="0" err="1"/>
              <a:t>contato</a:t>
            </a:r>
            <a:r>
              <a:rPr lang="en-AU" sz="3400" dirty="0"/>
              <a:t> com a Fellowship LGBT para </a:t>
            </a:r>
            <a:r>
              <a:rPr lang="en-AU" sz="3400" dirty="0" err="1"/>
              <a:t>fazer</a:t>
            </a:r>
            <a:r>
              <a:rPr lang="en-AU" sz="3400" dirty="0"/>
              <a:t> </a:t>
            </a:r>
            <a:r>
              <a:rPr lang="en-AU" sz="3400" dirty="0" err="1"/>
              <a:t>uma</a:t>
            </a:r>
            <a:r>
              <a:rPr lang="en-AU" sz="3400" dirty="0"/>
              <a:t> </a:t>
            </a:r>
            <a:r>
              <a:rPr lang="en-AU" sz="3400" dirty="0" err="1"/>
              <a:t>apresentação</a:t>
            </a:r>
            <a:endParaRPr lang="en-AU" sz="3400" dirty="0"/>
          </a:p>
          <a:p>
            <a:pPr marL="0" indent="0">
              <a:buNone/>
            </a:pPr>
            <a:r>
              <a:rPr lang="en-AU" sz="3800" b="1" dirty="0" err="1"/>
              <a:t>Apoie</a:t>
            </a:r>
            <a:r>
              <a:rPr lang="en-AU" sz="3800" b="1" dirty="0"/>
              <a:t> </a:t>
            </a:r>
            <a:r>
              <a:rPr lang="en-AU" sz="3800" b="1" dirty="0" err="1"/>
              <a:t>projetos</a:t>
            </a:r>
            <a:r>
              <a:rPr lang="en-AU" sz="3800" b="1" dirty="0"/>
              <a:t> que </a:t>
            </a:r>
            <a:r>
              <a:rPr lang="en-AU" sz="3800" b="1" dirty="0" err="1"/>
              <a:t>abordem</a:t>
            </a:r>
            <a:r>
              <a:rPr lang="en-AU" sz="3800" b="1" dirty="0"/>
              <a:t> </a:t>
            </a:r>
            <a:r>
              <a:rPr lang="en-AU" sz="3800" b="1" dirty="0" err="1"/>
              <a:t>questões</a:t>
            </a:r>
            <a:r>
              <a:rPr lang="en-AU" sz="3800" b="1" dirty="0"/>
              <a:t> </a:t>
            </a:r>
            <a:r>
              <a:rPr lang="en-AU" sz="3800" b="1" dirty="0" err="1"/>
              <a:t>importantes</a:t>
            </a:r>
            <a:r>
              <a:rPr lang="en-AU" sz="3800" b="1" dirty="0"/>
              <a:t> para </a:t>
            </a:r>
            <a:r>
              <a:rPr lang="en-AU" sz="3800" b="1" dirty="0" err="1"/>
              <a:t>comunidades</a:t>
            </a:r>
            <a:r>
              <a:rPr lang="en-AU" sz="3800" b="1" dirty="0"/>
              <a:t> LGBTQ +</a:t>
            </a:r>
          </a:p>
          <a:p>
            <a:r>
              <a:rPr lang="en-AU" sz="3400" dirty="0"/>
              <a:t>A </a:t>
            </a:r>
            <a:r>
              <a:rPr lang="en-AU" sz="3400" dirty="0" err="1"/>
              <a:t>falta</a:t>
            </a:r>
            <a:r>
              <a:rPr lang="en-AU" sz="3400" dirty="0"/>
              <a:t> de </a:t>
            </a:r>
            <a:r>
              <a:rPr lang="en-AU" sz="3400" dirty="0" err="1"/>
              <a:t>moradia</a:t>
            </a:r>
            <a:r>
              <a:rPr lang="en-AU" sz="3400" dirty="0"/>
              <a:t> </a:t>
            </a:r>
            <a:r>
              <a:rPr lang="en-AU" sz="3400" dirty="0" err="1"/>
              <a:t>é</a:t>
            </a:r>
            <a:r>
              <a:rPr lang="en-AU" sz="3400" dirty="0"/>
              <a:t> </a:t>
            </a:r>
            <a:r>
              <a:rPr lang="en-AU" sz="3400" dirty="0" err="1"/>
              <a:t>comum</a:t>
            </a:r>
            <a:r>
              <a:rPr lang="en-AU" sz="3400" dirty="0"/>
              <a:t> </a:t>
            </a:r>
            <a:r>
              <a:rPr lang="en-AU" sz="3400" dirty="0" err="1"/>
              <a:t>em</a:t>
            </a:r>
            <a:r>
              <a:rPr lang="en-AU" sz="3400" dirty="0"/>
              <a:t> </a:t>
            </a:r>
            <a:r>
              <a:rPr lang="en-AU" sz="3400" dirty="0" err="1"/>
              <a:t>comunidades</a:t>
            </a:r>
            <a:r>
              <a:rPr lang="en-AU" sz="3400" dirty="0"/>
              <a:t> LGBTQ +</a:t>
            </a:r>
          </a:p>
          <a:p>
            <a:r>
              <a:rPr lang="en-AU" sz="3400" dirty="0" err="1"/>
              <a:t>Tratamento</a:t>
            </a:r>
            <a:r>
              <a:rPr lang="en-AU" sz="3400" dirty="0"/>
              <a:t> e </a:t>
            </a:r>
            <a:r>
              <a:rPr lang="en-AU" sz="3400" dirty="0" err="1"/>
              <a:t>prevenção</a:t>
            </a:r>
            <a:r>
              <a:rPr lang="en-AU" sz="3400" dirty="0"/>
              <a:t> de AIDS / HIV</a:t>
            </a:r>
          </a:p>
          <a:p>
            <a:r>
              <a:rPr lang="en-AU" sz="3400" dirty="0" err="1"/>
              <a:t>Saúde</a:t>
            </a:r>
            <a:r>
              <a:rPr lang="en-AU" sz="3400" dirty="0"/>
              <a:t> mental - </a:t>
            </a:r>
            <a:r>
              <a:rPr lang="en-AU" sz="3400" dirty="0" err="1"/>
              <a:t>particularmente</a:t>
            </a:r>
            <a:r>
              <a:rPr lang="en-AU" sz="3400" dirty="0"/>
              <a:t> </a:t>
            </a:r>
            <a:r>
              <a:rPr lang="en-AU" sz="3400" dirty="0" err="1"/>
              <a:t>saúde</a:t>
            </a:r>
            <a:r>
              <a:rPr lang="en-AU" sz="3400" dirty="0"/>
              <a:t> mental </a:t>
            </a:r>
            <a:r>
              <a:rPr lang="en-AU" sz="3400" dirty="0" err="1"/>
              <a:t>juvenil</a:t>
            </a:r>
            <a:endParaRPr lang="en-AU" sz="3400" dirty="0"/>
          </a:p>
          <a:p>
            <a:r>
              <a:rPr lang="en-AU" sz="3400" dirty="0" err="1"/>
              <a:t>Programas</a:t>
            </a:r>
            <a:r>
              <a:rPr lang="en-AU" sz="3400" dirty="0"/>
              <a:t> de </a:t>
            </a:r>
            <a:r>
              <a:rPr lang="en-AU" sz="3400" dirty="0" err="1"/>
              <a:t>inclusão</a:t>
            </a:r>
            <a:r>
              <a:rPr lang="en-AU" sz="3400" dirty="0"/>
              <a:t> escolar e </a:t>
            </a:r>
            <a:r>
              <a:rPr lang="en-AU" sz="3400" dirty="0" err="1"/>
              <a:t>projetos</a:t>
            </a:r>
            <a:r>
              <a:rPr lang="en-AU" sz="3400" dirty="0"/>
              <a:t> </a:t>
            </a:r>
            <a:r>
              <a:rPr lang="en-AU" sz="3400" dirty="0" err="1"/>
              <a:t>como</a:t>
            </a:r>
            <a:r>
              <a:rPr lang="en-AU" sz="3400" dirty="0"/>
              <a:t> o Minus 18</a:t>
            </a:r>
          </a:p>
          <a:p>
            <a:r>
              <a:rPr lang="en-AU" sz="3400" dirty="0" err="1"/>
              <a:t>Violência</a:t>
            </a:r>
            <a:r>
              <a:rPr lang="en-AU" sz="3400" dirty="0"/>
              <a:t> familiar </a:t>
            </a:r>
            <a:r>
              <a:rPr lang="en-AU" sz="3400" dirty="0" err="1"/>
              <a:t>em</a:t>
            </a:r>
            <a:r>
              <a:rPr lang="en-AU" sz="3400" dirty="0"/>
              <a:t> </a:t>
            </a:r>
            <a:r>
              <a:rPr lang="en-AU" sz="3400" dirty="0" err="1"/>
              <a:t>comunidades</a:t>
            </a:r>
            <a:r>
              <a:rPr lang="en-AU" sz="3400" dirty="0"/>
              <a:t> LGBTQ +</a:t>
            </a:r>
          </a:p>
        </p:txBody>
      </p:sp>
      <p:sp>
        <p:nvSpPr>
          <p:cNvPr id="7" name="Content Placeholder 6">
            <a:extLst>
              <a:ext uri="{FF2B5EF4-FFF2-40B4-BE49-F238E27FC236}">
                <a16:creationId xmlns:a16="http://schemas.microsoft.com/office/drawing/2014/main" id="{58149218-0F33-4C8B-9AC0-23745750133A}"/>
              </a:ext>
            </a:extLst>
          </p:cNvPr>
          <p:cNvSpPr>
            <a:spLocks noGrp="1"/>
          </p:cNvSpPr>
          <p:nvPr>
            <p:ph sz="half" idx="2"/>
          </p:nvPr>
        </p:nvSpPr>
        <p:spPr>
          <a:xfrm>
            <a:off x="6818811" y="933450"/>
            <a:ext cx="4534988" cy="5422900"/>
          </a:xfrm>
        </p:spPr>
        <p:txBody>
          <a:bodyPr>
            <a:normAutofit fontScale="47500" lnSpcReduction="20000"/>
          </a:bodyPr>
          <a:lstStyle/>
          <a:p>
            <a:pPr marL="0" indent="0">
              <a:buNone/>
            </a:pPr>
            <a:r>
              <a:rPr lang="en-AU" sz="3800" b="1" dirty="0" err="1"/>
              <a:t>Dê</a:t>
            </a:r>
            <a:r>
              <a:rPr lang="en-AU" sz="3800" b="1" dirty="0"/>
              <a:t> um </a:t>
            </a:r>
            <a:r>
              <a:rPr lang="en-AU" sz="3800" b="1" dirty="0" err="1"/>
              <a:t>exemplo</a:t>
            </a:r>
            <a:r>
              <a:rPr lang="en-AU" sz="3800" b="1" dirty="0"/>
              <a:t> </a:t>
            </a:r>
            <a:r>
              <a:rPr lang="en-AU" sz="3800" b="1" dirty="0" err="1"/>
              <a:t>público</a:t>
            </a:r>
            <a:r>
              <a:rPr lang="en-AU" sz="3800" b="1" dirty="0"/>
              <a:t> </a:t>
            </a:r>
            <a:r>
              <a:rPr lang="en-AU" sz="3800" b="1" dirty="0" err="1"/>
              <a:t>significativo</a:t>
            </a:r>
            <a:endParaRPr lang="en-AU" sz="3800" b="1" dirty="0"/>
          </a:p>
          <a:p>
            <a:r>
              <a:rPr lang="en-AU" sz="3400" dirty="0" err="1"/>
              <a:t>Verifique</a:t>
            </a:r>
            <a:r>
              <a:rPr lang="en-AU" sz="3400" dirty="0"/>
              <a:t> a </a:t>
            </a:r>
            <a:r>
              <a:rPr lang="en-AU" sz="3400" dirty="0" err="1"/>
              <a:t>comunicação</a:t>
            </a:r>
            <a:r>
              <a:rPr lang="en-AU" sz="3400" dirty="0"/>
              <a:t> que </a:t>
            </a:r>
            <a:r>
              <a:rPr lang="en-AU" sz="3400" dirty="0" err="1"/>
              <a:t>você</a:t>
            </a:r>
            <a:r>
              <a:rPr lang="en-AU" sz="3400" dirty="0"/>
              <a:t> </a:t>
            </a:r>
            <a:r>
              <a:rPr lang="en-AU" sz="3400" dirty="0" err="1"/>
              <a:t>está</a:t>
            </a:r>
            <a:r>
              <a:rPr lang="en-AU" sz="3400" dirty="0"/>
              <a:t> </a:t>
            </a:r>
            <a:r>
              <a:rPr lang="en-AU" sz="3400" dirty="0" err="1"/>
              <a:t>usando</a:t>
            </a:r>
            <a:r>
              <a:rPr lang="en-AU" sz="3400" dirty="0"/>
              <a:t> - </a:t>
            </a:r>
            <a:r>
              <a:rPr lang="en-AU" sz="3400" dirty="0" err="1"/>
              <a:t>é</a:t>
            </a:r>
            <a:r>
              <a:rPr lang="en-AU" sz="3400" dirty="0"/>
              <a:t> </a:t>
            </a:r>
            <a:r>
              <a:rPr lang="en-AU" sz="3400" dirty="0" err="1"/>
              <a:t>inclusiva</a:t>
            </a:r>
            <a:r>
              <a:rPr lang="en-AU" sz="3400" dirty="0"/>
              <a:t>?</a:t>
            </a:r>
          </a:p>
          <a:p>
            <a:r>
              <a:rPr lang="en-AU" sz="3400" dirty="0"/>
              <a:t>Use o </a:t>
            </a:r>
            <a:r>
              <a:rPr lang="en-AU" sz="3400" dirty="0" err="1"/>
              <a:t>logotipo</a:t>
            </a:r>
            <a:r>
              <a:rPr lang="en-AU" sz="3400" dirty="0"/>
              <a:t> do arco-</a:t>
            </a:r>
            <a:r>
              <a:rPr lang="en-AU" sz="3400" dirty="0" err="1"/>
              <a:t>íris</a:t>
            </a:r>
            <a:r>
              <a:rPr lang="en-AU" sz="3400" dirty="0"/>
              <a:t> do Rotary </a:t>
            </a:r>
            <a:r>
              <a:rPr lang="en-AU" sz="3400" dirty="0" err="1"/>
              <a:t>em</a:t>
            </a:r>
            <a:r>
              <a:rPr lang="en-AU" sz="3400" dirty="0"/>
              <a:t> </a:t>
            </a:r>
            <a:r>
              <a:rPr lang="en-AU" sz="3400" dirty="0" err="1"/>
              <a:t>materiais</a:t>
            </a:r>
            <a:r>
              <a:rPr lang="en-AU" sz="3400" dirty="0"/>
              <a:t> de marketing e online</a:t>
            </a:r>
          </a:p>
          <a:p>
            <a:r>
              <a:rPr lang="en-AU" sz="3400" dirty="0"/>
              <a:t>Declare </a:t>
            </a:r>
            <a:r>
              <a:rPr lang="en-AU" sz="3400" dirty="0" err="1"/>
              <a:t>seus</a:t>
            </a:r>
            <a:r>
              <a:rPr lang="en-AU" sz="3400" dirty="0"/>
              <a:t> </a:t>
            </a:r>
            <a:r>
              <a:rPr lang="en-AU" sz="3400" dirty="0" err="1"/>
              <a:t>próprios</a:t>
            </a:r>
            <a:r>
              <a:rPr lang="en-AU" sz="3400" dirty="0"/>
              <a:t> </a:t>
            </a:r>
            <a:r>
              <a:rPr lang="en-AU" sz="3400" dirty="0" err="1"/>
              <a:t>pronomes</a:t>
            </a:r>
            <a:r>
              <a:rPr lang="en-AU" sz="3400" dirty="0"/>
              <a:t> </a:t>
            </a:r>
            <a:r>
              <a:rPr lang="en-AU" sz="3400" dirty="0" err="1"/>
              <a:t>ao</a:t>
            </a:r>
            <a:r>
              <a:rPr lang="en-AU" sz="3400" dirty="0"/>
              <a:t> se </a:t>
            </a:r>
            <a:r>
              <a:rPr lang="en-AU" sz="3400" dirty="0" err="1"/>
              <a:t>apresentar</a:t>
            </a:r>
            <a:r>
              <a:rPr lang="en-AU" sz="3400" dirty="0"/>
              <a:t> a </a:t>
            </a:r>
            <a:r>
              <a:rPr lang="en-AU" sz="3400" dirty="0" err="1"/>
              <a:t>novas</a:t>
            </a:r>
            <a:r>
              <a:rPr lang="en-AU" sz="3400" dirty="0"/>
              <a:t> </a:t>
            </a:r>
            <a:r>
              <a:rPr lang="en-AU" sz="3400" dirty="0" err="1"/>
              <a:t>pessoas</a:t>
            </a:r>
            <a:r>
              <a:rPr lang="en-AU" sz="3400" dirty="0"/>
              <a:t> </a:t>
            </a:r>
            <a:r>
              <a:rPr lang="en-AU" sz="3400" dirty="0" err="1"/>
              <a:t>ou</a:t>
            </a:r>
            <a:r>
              <a:rPr lang="en-AU" sz="3400" dirty="0"/>
              <a:t> no </a:t>
            </a:r>
            <a:r>
              <a:rPr lang="en-AU" sz="3400" dirty="0" err="1"/>
              <a:t>início</a:t>
            </a:r>
            <a:r>
              <a:rPr lang="en-AU" sz="3400" dirty="0"/>
              <a:t> das </a:t>
            </a:r>
            <a:r>
              <a:rPr lang="en-AU" sz="3400" dirty="0" err="1"/>
              <a:t>reuniões</a:t>
            </a:r>
            <a:endParaRPr lang="en-AU" sz="3400" dirty="0"/>
          </a:p>
          <a:p>
            <a:r>
              <a:rPr lang="en-AU" sz="3400" dirty="0" err="1"/>
              <a:t>Não</a:t>
            </a:r>
            <a:r>
              <a:rPr lang="en-AU" sz="3400" dirty="0"/>
              <a:t> </a:t>
            </a:r>
            <a:r>
              <a:rPr lang="en-AU" sz="3400" dirty="0" err="1"/>
              <a:t>faça</a:t>
            </a:r>
            <a:r>
              <a:rPr lang="en-AU" sz="3400" dirty="0"/>
              <a:t> </a:t>
            </a:r>
            <a:r>
              <a:rPr lang="en-AU" sz="3400" dirty="0" err="1"/>
              <a:t>suposições</a:t>
            </a:r>
            <a:r>
              <a:rPr lang="en-AU" sz="3400" dirty="0"/>
              <a:t> </a:t>
            </a:r>
            <a:r>
              <a:rPr lang="en-AU" sz="3400" dirty="0" err="1"/>
              <a:t>sobre</a:t>
            </a:r>
            <a:r>
              <a:rPr lang="en-AU" sz="3400" dirty="0"/>
              <a:t> o </a:t>
            </a:r>
            <a:r>
              <a:rPr lang="en-AU" sz="3400" dirty="0" err="1"/>
              <a:t>gênero</a:t>
            </a:r>
            <a:r>
              <a:rPr lang="en-AU" sz="3400" dirty="0"/>
              <a:t> </a:t>
            </a:r>
            <a:r>
              <a:rPr lang="en-AU" sz="3400" dirty="0" err="1"/>
              <a:t>ou</a:t>
            </a:r>
            <a:r>
              <a:rPr lang="en-AU" sz="3400" dirty="0"/>
              <a:t> </a:t>
            </a:r>
            <a:r>
              <a:rPr lang="en-AU" sz="3400" dirty="0" err="1"/>
              <a:t>sexualidade</a:t>
            </a:r>
            <a:r>
              <a:rPr lang="en-AU" sz="3400" dirty="0"/>
              <a:t> das </a:t>
            </a:r>
            <a:r>
              <a:rPr lang="en-AU" sz="3400" dirty="0" err="1"/>
              <a:t>pessoas</a:t>
            </a:r>
            <a:endParaRPr lang="en-AU" sz="3400" dirty="0"/>
          </a:p>
          <a:p>
            <a:r>
              <a:rPr lang="en-AU" sz="3400" b="1" dirty="0" err="1"/>
              <a:t>Apoie</a:t>
            </a:r>
            <a:r>
              <a:rPr lang="en-AU" sz="3400" b="1" dirty="0"/>
              <a:t> e </a:t>
            </a:r>
            <a:r>
              <a:rPr lang="en-AU" sz="3400" b="1" dirty="0" err="1"/>
              <a:t>promova</a:t>
            </a:r>
            <a:r>
              <a:rPr lang="en-AU" sz="3400" b="1" dirty="0"/>
              <a:t> o </a:t>
            </a:r>
            <a:r>
              <a:rPr lang="en-AU" sz="3400" b="1" dirty="0" err="1"/>
              <a:t>Companheirismo</a:t>
            </a:r>
            <a:r>
              <a:rPr lang="en-AU" sz="3400" b="1" dirty="0"/>
              <a:t> de </a:t>
            </a:r>
            <a:r>
              <a:rPr lang="en-AU" sz="3400" b="1" dirty="0" err="1"/>
              <a:t>Rotarianos</a:t>
            </a:r>
            <a:r>
              <a:rPr lang="en-AU" sz="3400" b="1" dirty="0"/>
              <a:t> e Amigos LGBT</a:t>
            </a:r>
          </a:p>
          <a:p>
            <a:r>
              <a:rPr lang="en-AU" sz="3400" dirty="0" err="1"/>
              <a:t>Ocasionalmente</a:t>
            </a:r>
            <a:r>
              <a:rPr lang="en-AU" sz="3400" dirty="0"/>
              <a:t>, </a:t>
            </a:r>
            <a:r>
              <a:rPr lang="en-AU" sz="3400" dirty="0" err="1"/>
              <a:t>substitua</a:t>
            </a:r>
            <a:r>
              <a:rPr lang="en-AU" sz="3400" dirty="0"/>
              <a:t> </a:t>
            </a:r>
            <a:r>
              <a:rPr lang="en-AU" sz="3400" dirty="0" err="1"/>
              <a:t>sua</a:t>
            </a:r>
            <a:r>
              <a:rPr lang="en-AU" sz="3400" dirty="0"/>
              <a:t> </a:t>
            </a:r>
            <a:r>
              <a:rPr lang="en-AU" sz="3400" dirty="0" err="1"/>
              <a:t>reunião</a:t>
            </a:r>
            <a:r>
              <a:rPr lang="en-AU" sz="3400" dirty="0"/>
              <a:t> por </a:t>
            </a:r>
            <a:r>
              <a:rPr lang="en-AU" sz="3400" dirty="0" err="1"/>
              <a:t>eventos</a:t>
            </a:r>
            <a:r>
              <a:rPr lang="en-AU" sz="3400" dirty="0"/>
              <a:t> </a:t>
            </a:r>
            <a:r>
              <a:rPr lang="en-AU" sz="3400" dirty="0" err="1"/>
              <a:t>administrados</a:t>
            </a:r>
            <a:r>
              <a:rPr lang="en-AU" sz="3400" dirty="0"/>
              <a:t> pela Fellowship</a:t>
            </a:r>
          </a:p>
          <a:p>
            <a:r>
              <a:rPr lang="en-AU" sz="3400" dirty="0"/>
              <a:t>Incentive </a:t>
            </a:r>
            <a:r>
              <a:rPr lang="en-AU" sz="3400" dirty="0" err="1"/>
              <a:t>os</a:t>
            </a:r>
            <a:r>
              <a:rPr lang="en-AU" sz="3400" dirty="0"/>
              <a:t> </a:t>
            </a:r>
            <a:r>
              <a:rPr lang="en-AU" sz="3400" dirty="0" err="1"/>
              <a:t>membros</a:t>
            </a:r>
            <a:r>
              <a:rPr lang="en-AU" sz="3400" dirty="0"/>
              <a:t> a </a:t>
            </a:r>
            <a:r>
              <a:rPr lang="en-AU" sz="3400" dirty="0" err="1"/>
              <a:t>aderirem</a:t>
            </a:r>
            <a:endParaRPr lang="en-AU" sz="3400" dirty="0"/>
          </a:p>
          <a:p>
            <a:r>
              <a:rPr lang="en-AU" sz="3400" dirty="0"/>
              <a:t>Informe </a:t>
            </a:r>
            <a:r>
              <a:rPr lang="en-AU" sz="3400" dirty="0" err="1"/>
              <a:t>os</a:t>
            </a:r>
            <a:r>
              <a:rPr lang="en-AU" sz="3400" dirty="0"/>
              <a:t> </a:t>
            </a:r>
            <a:r>
              <a:rPr lang="en-AU" sz="3400" dirty="0" err="1"/>
              <a:t>novos</a:t>
            </a:r>
            <a:r>
              <a:rPr lang="en-AU" sz="3400" dirty="0"/>
              <a:t> </a:t>
            </a:r>
            <a:r>
              <a:rPr lang="en-AU" sz="3400" dirty="0" err="1"/>
              <a:t>sócios</a:t>
            </a:r>
            <a:r>
              <a:rPr lang="en-AU" sz="3400" dirty="0"/>
              <a:t> </a:t>
            </a:r>
            <a:r>
              <a:rPr lang="en-AU" sz="3400" dirty="0" err="1"/>
              <a:t>sobre</a:t>
            </a:r>
            <a:r>
              <a:rPr lang="en-AU" sz="3400" dirty="0"/>
              <a:t> a Fellowship</a:t>
            </a:r>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24</a:t>
            </a:fld>
            <a:endParaRPr lang="en-US" dirty="0"/>
          </a:p>
        </p:txBody>
      </p:sp>
    </p:spTree>
    <p:extLst>
      <p:ext uri="{BB962C8B-B14F-4D97-AF65-F5344CB8AC3E}">
        <p14:creationId xmlns:p14="http://schemas.microsoft.com/office/powerpoint/2010/main" val="3102214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2846" y="826197"/>
            <a:ext cx="8520954" cy="2498263"/>
          </a:xfrm>
        </p:spPr>
        <p:txBody>
          <a:bodyPr>
            <a:normAutofit/>
          </a:bodyPr>
          <a:lstStyle/>
          <a:p>
            <a:pPr algn="l"/>
            <a:r>
              <a:rPr lang="en-US" altLang="en-US" sz="3200" dirty="0" err="1">
                <a:solidFill>
                  <a:srgbClr val="FFFFFF"/>
                </a:solidFill>
              </a:rPr>
              <a:t>anderson.zerwes@rotarylgbt.org</a:t>
            </a:r>
            <a:br>
              <a:rPr lang="en-US" altLang="en-US" sz="3200" dirty="0">
                <a:solidFill>
                  <a:srgbClr val="FFFFFF"/>
                </a:solidFill>
              </a:rPr>
            </a:br>
            <a:br>
              <a:rPr lang="en-US" altLang="en-US" sz="3200" dirty="0">
                <a:solidFill>
                  <a:srgbClr val="FFFFFF"/>
                </a:solidFill>
              </a:rPr>
            </a:br>
            <a:r>
              <a:rPr lang="en-US" altLang="en-US" sz="3200" dirty="0">
                <a:solidFill>
                  <a:srgbClr val="FFFFFF"/>
                </a:solidFill>
              </a:rPr>
              <a:t>Anderson </a:t>
            </a:r>
            <a:r>
              <a:rPr lang="en-US" altLang="en-US" sz="3200" dirty="0" err="1">
                <a:solidFill>
                  <a:srgbClr val="FFFFFF"/>
                </a:solidFill>
              </a:rPr>
              <a:t>Zerwes</a:t>
            </a:r>
            <a:br>
              <a:rPr lang="en-US" altLang="en-US" sz="3200" dirty="0">
                <a:solidFill>
                  <a:srgbClr val="FFFFFF"/>
                </a:solidFill>
              </a:rPr>
            </a:br>
            <a:br>
              <a:rPr lang="en-US" altLang="en-US" sz="3200" dirty="0">
                <a:solidFill>
                  <a:srgbClr val="FFFFFF"/>
                </a:solidFill>
              </a:rPr>
            </a:br>
            <a:r>
              <a:rPr lang="en-US" altLang="en-US" sz="3200" dirty="0" err="1">
                <a:solidFill>
                  <a:srgbClr val="FFFFFF"/>
                </a:solidFill>
              </a:rPr>
              <a:t>andyzfbr</a:t>
            </a:r>
            <a:endParaRPr lang="en-US" sz="4000" dirty="0"/>
          </a:p>
        </p:txBody>
      </p:sp>
      <p:sp>
        <p:nvSpPr>
          <p:cNvPr id="4" name="Date Placeholder 3"/>
          <p:cNvSpPr>
            <a:spLocks noGrp="1"/>
          </p:cNvSpPr>
          <p:nvPr>
            <p:ph type="dt" sz="half" idx="10"/>
          </p:nvPr>
        </p:nvSpPr>
        <p:spPr/>
        <p:txBody>
          <a:bodyPr/>
          <a:lstStyle/>
          <a:p>
            <a:r>
              <a:rPr lang="en-AU" dirty="0">
                <a:solidFill>
                  <a:prstClr val="black">
                    <a:tint val="75000"/>
                  </a:prstClr>
                </a:solidFill>
              </a:rPr>
              <a:t>rotarylgbt.org</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solidFill>
                  <a:prstClr val="black">
                    <a:tint val="75000"/>
                  </a:prstClr>
                </a:solidFill>
              </a:rPr>
              <a:pPr/>
              <a:t>25</a:t>
            </a:fld>
            <a:endParaRPr lang="en-US">
              <a:solidFill>
                <a:prstClr val="black">
                  <a:tint val="75000"/>
                </a:prstClr>
              </a:solidFill>
            </a:endParaRPr>
          </a:p>
        </p:txBody>
      </p:sp>
      <p:pic>
        <p:nvPicPr>
          <p:cNvPr id="7" name="Picture 6" descr="A close up of a triangle&#10;&#10;Description automatically generated">
            <a:extLst>
              <a:ext uri="{FF2B5EF4-FFF2-40B4-BE49-F238E27FC236}">
                <a16:creationId xmlns:a16="http://schemas.microsoft.com/office/drawing/2014/main" id="{8D108A25-DF36-914E-A8BF-70CF3203B677}"/>
              </a:ext>
            </a:extLst>
          </p:cNvPr>
          <p:cNvPicPr>
            <a:picLocks noChangeAspect="1"/>
          </p:cNvPicPr>
          <p:nvPr/>
        </p:nvPicPr>
        <p:blipFill>
          <a:blip r:embed="rId2"/>
          <a:stretch>
            <a:fillRect/>
          </a:stretch>
        </p:blipFill>
        <p:spPr>
          <a:xfrm>
            <a:off x="2043953" y="918882"/>
            <a:ext cx="609600" cy="6096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AF903B70-5492-9A41-AFCE-66524B8D6EE1}"/>
              </a:ext>
            </a:extLst>
          </p:cNvPr>
          <p:cNvPicPr>
            <a:picLocks noChangeAspect="1"/>
          </p:cNvPicPr>
          <p:nvPr/>
        </p:nvPicPr>
        <p:blipFill>
          <a:blip r:embed="rId3"/>
          <a:stretch>
            <a:fillRect/>
          </a:stretch>
        </p:blipFill>
        <p:spPr>
          <a:xfrm>
            <a:off x="2024903" y="2622331"/>
            <a:ext cx="647700" cy="647700"/>
          </a:xfrm>
          <a:prstGeom prst="rect">
            <a:avLst/>
          </a:prstGeom>
        </p:spPr>
      </p:pic>
      <p:pic>
        <p:nvPicPr>
          <p:cNvPr id="14" name="Picture 13">
            <a:extLst>
              <a:ext uri="{FF2B5EF4-FFF2-40B4-BE49-F238E27FC236}">
                <a16:creationId xmlns:a16="http://schemas.microsoft.com/office/drawing/2014/main" id="{25D3F11F-297F-F04E-B52D-7FEFEF2815D4}"/>
              </a:ext>
            </a:extLst>
          </p:cNvPr>
          <p:cNvPicPr>
            <a:picLocks noChangeAspect="1"/>
          </p:cNvPicPr>
          <p:nvPr/>
        </p:nvPicPr>
        <p:blipFill>
          <a:blip r:embed="rId4"/>
          <a:stretch>
            <a:fillRect/>
          </a:stretch>
        </p:blipFill>
        <p:spPr>
          <a:xfrm>
            <a:off x="2043953" y="1770529"/>
            <a:ext cx="609600" cy="609600"/>
          </a:xfrm>
          <a:prstGeom prst="rect">
            <a:avLst/>
          </a:prstGeom>
        </p:spPr>
      </p:pic>
    </p:spTree>
    <p:extLst>
      <p:ext uri="{BB962C8B-B14F-4D97-AF65-F5344CB8AC3E}">
        <p14:creationId xmlns:p14="http://schemas.microsoft.com/office/powerpoint/2010/main" val="2099775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D7E0-9C33-8C4C-8FF0-9F83D9AF5F35}"/>
              </a:ext>
            </a:extLst>
          </p:cNvPr>
          <p:cNvSpPr>
            <a:spLocks noGrp="1"/>
          </p:cNvSpPr>
          <p:nvPr>
            <p:ph type="title"/>
          </p:nvPr>
        </p:nvSpPr>
        <p:spPr/>
        <p:txBody>
          <a:bodyPr/>
          <a:lstStyle/>
          <a:p>
            <a:r>
              <a:rPr lang="en-AU" dirty="0" err="1"/>
              <a:t>Definições</a:t>
            </a:r>
            <a:r>
              <a:rPr lang="en-AU" dirty="0"/>
              <a:t> / </a:t>
            </a:r>
            <a:r>
              <a:rPr lang="en-AU" dirty="0" err="1"/>
              <a:t>Estatísticas</a:t>
            </a:r>
            <a:endParaRPr lang="en-AU" dirty="0"/>
          </a:p>
        </p:txBody>
      </p:sp>
      <p:sp>
        <p:nvSpPr>
          <p:cNvPr id="8" name="Content Placeholder 7">
            <a:extLst>
              <a:ext uri="{FF2B5EF4-FFF2-40B4-BE49-F238E27FC236}">
                <a16:creationId xmlns:a16="http://schemas.microsoft.com/office/drawing/2014/main" id="{63A36036-DDAB-CE41-BF02-61F0980A1E8A}"/>
              </a:ext>
            </a:extLst>
          </p:cNvPr>
          <p:cNvSpPr>
            <a:spLocks noGrp="1"/>
          </p:cNvSpPr>
          <p:nvPr>
            <p:ph idx="1"/>
          </p:nvPr>
        </p:nvSpPr>
        <p:spPr>
          <a:xfrm>
            <a:off x="4038600" y="1618236"/>
            <a:ext cx="7315199" cy="4558727"/>
          </a:xfrm>
        </p:spPr>
        <p:txBody>
          <a:bodyPr>
            <a:noAutofit/>
          </a:bodyPr>
          <a:lstStyle/>
          <a:p>
            <a:pPr marL="0" indent="0">
              <a:buNone/>
            </a:pPr>
            <a:r>
              <a:rPr lang="en-US" b="1" dirty="0"/>
              <a:t>LGBT+ = </a:t>
            </a:r>
            <a:r>
              <a:rPr lang="en-US" dirty="0" err="1"/>
              <a:t>Lesbicas</a:t>
            </a:r>
            <a:r>
              <a:rPr lang="en-US" dirty="0"/>
              <a:t>, gay, </a:t>
            </a:r>
            <a:r>
              <a:rPr lang="en-US" dirty="0" err="1"/>
              <a:t>bissexuais</a:t>
            </a:r>
            <a:r>
              <a:rPr lang="en-US" dirty="0"/>
              <a:t>, </a:t>
            </a:r>
            <a:r>
              <a:rPr lang="en-US" dirty="0" err="1"/>
              <a:t>transgêneros</a:t>
            </a:r>
            <a:r>
              <a:rPr lang="en-US" dirty="0"/>
              <a:t>, queer, </a:t>
            </a:r>
            <a:r>
              <a:rPr lang="en-US" dirty="0" err="1"/>
              <a:t>intersexo</a:t>
            </a:r>
            <a:r>
              <a:rPr lang="en-US" dirty="0"/>
              <a:t>, </a:t>
            </a:r>
            <a:r>
              <a:rPr lang="en-US" dirty="0" err="1"/>
              <a:t>assexuais</a:t>
            </a:r>
            <a:r>
              <a:rPr lang="en-US" dirty="0"/>
              <a:t>  e outros</a:t>
            </a:r>
            <a:endParaRPr lang="en-US" sz="800" b="1" dirty="0"/>
          </a:p>
          <a:p>
            <a:pPr marL="0" indent="0">
              <a:buNone/>
            </a:pPr>
            <a:r>
              <a:rPr lang="en-US" dirty="0" err="1"/>
              <a:t>Mesmo-sexo</a:t>
            </a:r>
            <a:r>
              <a:rPr lang="en-US" dirty="0"/>
              <a:t> - </a:t>
            </a:r>
            <a:r>
              <a:rPr lang="en-US" dirty="0" err="1"/>
              <a:t>atração</a:t>
            </a:r>
            <a:endParaRPr lang="en-US" dirty="0"/>
          </a:p>
          <a:p>
            <a:pPr marL="0" indent="0">
              <a:buNone/>
            </a:pPr>
            <a:endParaRPr lang="en-US" b="1" dirty="0"/>
          </a:p>
          <a:p>
            <a:pPr marL="0" indent="0">
              <a:buNone/>
            </a:pPr>
            <a:r>
              <a:rPr lang="en-US" dirty="0" err="1"/>
              <a:t>Transgêneros</a:t>
            </a:r>
            <a:r>
              <a:rPr lang="en-US" dirty="0"/>
              <a:t> &amp; </a:t>
            </a:r>
            <a:r>
              <a:rPr lang="en-US" dirty="0" err="1"/>
              <a:t>gênero</a:t>
            </a:r>
            <a:r>
              <a:rPr lang="en-US" dirty="0"/>
              <a:t> </a:t>
            </a:r>
            <a:r>
              <a:rPr lang="en-US" dirty="0" err="1"/>
              <a:t>diverso</a:t>
            </a:r>
            <a:endParaRPr lang="en-US" dirty="0"/>
          </a:p>
          <a:p>
            <a:pPr marL="0" indent="0">
              <a:buNone/>
            </a:pPr>
            <a:endParaRPr lang="en-US" dirty="0"/>
          </a:p>
          <a:p>
            <a:pPr marL="0" indent="0">
              <a:buNone/>
            </a:pPr>
            <a:r>
              <a:rPr lang="en-US" dirty="0" err="1"/>
              <a:t>Intersexo</a:t>
            </a:r>
            <a:endParaRPr lang="en-US" dirty="0"/>
          </a:p>
          <a:p>
            <a:pPr marL="0" indent="0">
              <a:buNone/>
            </a:pPr>
            <a:endParaRPr lang="en-US" b="1" dirty="0"/>
          </a:p>
        </p:txBody>
      </p:sp>
      <p:sp>
        <p:nvSpPr>
          <p:cNvPr id="4" name="Date Placeholder 3">
            <a:extLst>
              <a:ext uri="{FF2B5EF4-FFF2-40B4-BE49-F238E27FC236}">
                <a16:creationId xmlns:a16="http://schemas.microsoft.com/office/drawing/2014/main" id="{282A0E7B-8BC1-2A4F-AB90-6124E6EC415C}"/>
              </a:ext>
            </a:extLst>
          </p:cNvPr>
          <p:cNvSpPr>
            <a:spLocks noGrp="1"/>
          </p:cNvSpPr>
          <p:nvPr>
            <p:ph type="dt" sz="half" idx="10"/>
          </p:nvPr>
        </p:nvSpPr>
        <p:spPr/>
        <p:txBody>
          <a:bodyPr/>
          <a:lstStyle/>
          <a:p>
            <a:r>
              <a:rPr lang="en-AU" dirty="0"/>
              <a:t>rotarylgbt.org</a:t>
            </a:r>
            <a:endParaRPr lang="en-US" dirty="0"/>
          </a:p>
        </p:txBody>
      </p:sp>
      <p:sp>
        <p:nvSpPr>
          <p:cNvPr id="5" name="Footer Placeholder 4">
            <a:extLst>
              <a:ext uri="{FF2B5EF4-FFF2-40B4-BE49-F238E27FC236}">
                <a16:creationId xmlns:a16="http://schemas.microsoft.com/office/drawing/2014/main" id="{3AA6BB57-2B02-FF45-AA68-B8D311F01D3E}"/>
              </a:ext>
            </a:extLst>
          </p:cNvPr>
          <p:cNvSpPr>
            <a:spLocks noGrp="1"/>
          </p:cNvSpPr>
          <p:nvPr>
            <p:ph type="ftr" sz="quarter" idx="11"/>
          </p:nvPr>
        </p:nvSpPr>
        <p:spPr/>
        <p:txBody>
          <a:bodyPr/>
          <a:lstStyle/>
          <a:p>
            <a:r>
              <a:rPr lang="en-US" dirty="0"/>
              <a:t>LGBT Rotarians and Friends Fellowship © 2018</a:t>
            </a:r>
          </a:p>
        </p:txBody>
      </p:sp>
      <p:sp>
        <p:nvSpPr>
          <p:cNvPr id="6" name="Slide Number Placeholder 5">
            <a:extLst>
              <a:ext uri="{FF2B5EF4-FFF2-40B4-BE49-F238E27FC236}">
                <a16:creationId xmlns:a16="http://schemas.microsoft.com/office/drawing/2014/main" id="{FFFCA21B-9233-F945-B261-A44C75F44097}"/>
              </a:ext>
            </a:extLst>
          </p:cNvPr>
          <p:cNvSpPr>
            <a:spLocks noGrp="1"/>
          </p:cNvSpPr>
          <p:nvPr>
            <p:ph type="sldNum" sz="quarter" idx="12"/>
          </p:nvPr>
        </p:nvSpPr>
        <p:spPr/>
        <p:txBody>
          <a:bodyPr/>
          <a:lstStyle/>
          <a:p>
            <a:fld id="{32AF8FCF-CF03-2249-AF6A-0AC76246BE8B}" type="slidenum">
              <a:rPr lang="en-US" smtClean="0"/>
              <a:pPr/>
              <a:t>3</a:t>
            </a:fld>
            <a:endParaRPr lang="en-US"/>
          </a:p>
        </p:txBody>
      </p:sp>
      <p:pic>
        <p:nvPicPr>
          <p:cNvPr id="12" name="Picture 11">
            <a:extLst>
              <a:ext uri="{FF2B5EF4-FFF2-40B4-BE49-F238E27FC236}">
                <a16:creationId xmlns:a16="http://schemas.microsoft.com/office/drawing/2014/main" id="{79F9CC4C-576C-7F40-A292-36EFA2B34476}"/>
              </a:ext>
            </a:extLst>
          </p:cNvPr>
          <p:cNvPicPr>
            <a:picLocks noChangeAspect="1"/>
          </p:cNvPicPr>
          <p:nvPr/>
        </p:nvPicPr>
        <p:blipFill>
          <a:blip r:embed="rId3"/>
          <a:stretch>
            <a:fillRect/>
          </a:stretch>
        </p:blipFill>
        <p:spPr>
          <a:xfrm>
            <a:off x="2792763" y="1618236"/>
            <a:ext cx="858838" cy="858838"/>
          </a:xfrm>
          <a:prstGeom prst="rect">
            <a:avLst/>
          </a:prstGeom>
        </p:spPr>
      </p:pic>
      <p:sp>
        <p:nvSpPr>
          <p:cNvPr id="14" name="Oval 13">
            <a:extLst>
              <a:ext uri="{FF2B5EF4-FFF2-40B4-BE49-F238E27FC236}">
                <a16:creationId xmlns:a16="http://schemas.microsoft.com/office/drawing/2014/main" id="{69FAAA24-80DC-174B-B34A-72C8914E0FFC}"/>
              </a:ext>
            </a:extLst>
          </p:cNvPr>
          <p:cNvSpPr/>
          <p:nvPr/>
        </p:nvSpPr>
        <p:spPr>
          <a:xfrm>
            <a:off x="2722562" y="2730944"/>
            <a:ext cx="999241" cy="999241"/>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F7A81B"/>
                </a:solidFill>
              </a:rPr>
              <a:t>10%</a:t>
            </a:r>
          </a:p>
        </p:txBody>
      </p:sp>
      <p:sp>
        <p:nvSpPr>
          <p:cNvPr id="15" name="Oval 14">
            <a:extLst>
              <a:ext uri="{FF2B5EF4-FFF2-40B4-BE49-F238E27FC236}">
                <a16:creationId xmlns:a16="http://schemas.microsoft.com/office/drawing/2014/main" id="{4BE84797-0120-D141-AEFB-F6BF1753ACDF}"/>
              </a:ext>
            </a:extLst>
          </p:cNvPr>
          <p:cNvSpPr/>
          <p:nvPr/>
        </p:nvSpPr>
        <p:spPr>
          <a:xfrm>
            <a:off x="2722562" y="3984055"/>
            <a:ext cx="999241" cy="999241"/>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F7A81B"/>
                </a:solidFill>
              </a:rPr>
              <a:t>5%</a:t>
            </a:r>
          </a:p>
        </p:txBody>
      </p:sp>
      <p:sp>
        <p:nvSpPr>
          <p:cNvPr id="16" name="Oval 15">
            <a:extLst>
              <a:ext uri="{FF2B5EF4-FFF2-40B4-BE49-F238E27FC236}">
                <a16:creationId xmlns:a16="http://schemas.microsoft.com/office/drawing/2014/main" id="{4985D370-2CC5-1547-94A5-15C539D2C97A}"/>
              </a:ext>
            </a:extLst>
          </p:cNvPr>
          <p:cNvSpPr/>
          <p:nvPr/>
        </p:nvSpPr>
        <p:spPr>
          <a:xfrm>
            <a:off x="2722562" y="5170202"/>
            <a:ext cx="999241" cy="999241"/>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F7A81B"/>
                </a:solidFill>
              </a:rPr>
              <a:t>2%</a:t>
            </a:r>
          </a:p>
        </p:txBody>
      </p:sp>
    </p:spTree>
    <p:extLst>
      <p:ext uri="{BB962C8B-B14F-4D97-AF65-F5344CB8AC3E}">
        <p14:creationId xmlns:p14="http://schemas.microsoft.com/office/powerpoint/2010/main" val="1015452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Por que </a:t>
            </a:r>
            <a:r>
              <a:rPr lang="en-AU" dirty="0" err="1"/>
              <a:t>devemos</a:t>
            </a:r>
            <a:r>
              <a:rPr lang="en-AU" dirty="0"/>
              <a:t> </a:t>
            </a:r>
            <a:r>
              <a:rPr lang="en-AU" dirty="0" err="1"/>
              <a:t>nos</a:t>
            </a:r>
            <a:r>
              <a:rPr lang="en-AU" dirty="0"/>
              <a:t> </a:t>
            </a:r>
            <a:r>
              <a:rPr lang="en-AU" dirty="0" err="1"/>
              <a:t>preocupar</a:t>
            </a:r>
            <a:r>
              <a:rPr lang="en-AU" dirty="0"/>
              <a:t> com a </a:t>
            </a:r>
            <a:r>
              <a:rPr lang="en-AU" dirty="0" err="1"/>
              <a:t>inclusão</a:t>
            </a:r>
            <a:r>
              <a:rPr lang="en-AU" dirty="0"/>
              <a:t> LGBT +?</a:t>
            </a:r>
          </a:p>
        </p:txBody>
      </p:sp>
      <p:sp>
        <p:nvSpPr>
          <p:cNvPr id="8" name="Text Placeholder 7"/>
          <p:cNvSpPr>
            <a:spLocks noGrp="1"/>
          </p:cNvSpPr>
          <p:nvPr>
            <p:ph type="body" idx="1"/>
          </p:nvPr>
        </p:nvSpPr>
        <p:spPr/>
        <p:txBody>
          <a:bodyPr/>
          <a:lstStyle/>
          <a:p>
            <a:endParaRPr lang="en-AU"/>
          </a:p>
        </p:txBody>
      </p:sp>
      <p:sp>
        <p:nvSpPr>
          <p:cNvPr id="4" name="Date Placeholder 3"/>
          <p:cNvSpPr>
            <a:spLocks noGrp="1"/>
          </p:cNvSpPr>
          <p:nvPr>
            <p:ph type="dt" sz="half" idx="10"/>
          </p:nvPr>
        </p:nvSpPr>
        <p:spPr/>
        <p:txBody>
          <a:bodyPr/>
          <a:lstStyle/>
          <a:p>
            <a:r>
              <a:rPr lang="en-AU" dirty="0"/>
              <a:t>rotarylgbt.org</a:t>
            </a:r>
            <a:endParaRPr lang="en-US" dirty="0"/>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fld id="{32AF8FCF-CF03-2249-AF6A-0AC76246BE8B}" type="slidenum">
              <a:rPr lang="en-US" smtClean="0"/>
              <a:pPr/>
              <a:t>4</a:t>
            </a:fld>
            <a:endParaRPr lang="en-US"/>
          </a:p>
        </p:txBody>
      </p:sp>
    </p:spTree>
    <p:extLst>
      <p:ext uri="{BB962C8B-B14F-4D97-AF65-F5344CB8AC3E}">
        <p14:creationId xmlns:p14="http://schemas.microsoft.com/office/powerpoint/2010/main" val="379619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Impacto</a:t>
            </a:r>
            <a:r>
              <a:rPr lang="en-AU" dirty="0"/>
              <a:t> da </a:t>
            </a:r>
            <a:r>
              <a:rPr lang="en-AU" dirty="0" err="1"/>
              <a:t>homofobia</a:t>
            </a:r>
            <a:r>
              <a:rPr lang="en-AU" dirty="0"/>
              <a:t> </a:t>
            </a:r>
            <a:r>
              <a:rPr lang="en-AU" dirty="0" err="1"/>
              <a:t>na</a:t>
            </a:r>
            <a:r>
              <a:rPr lang="en-AU" dirty="0"/>
              <a:t> </a:t>
            </a:r>
            <a:r>
              <a:rPr lang="en-AU" dirty="0" err="1"/>
              <a:t>saúde</a:t>
            </a:r>
            <a:r>
              <a:rPr lang="en-AU" dirty="0"/>
              <a:t> mental</a:t>
            </a:r>
          </a:p>
        </p:txBody>
      </p:sp>
      <p:sp>
        <p:nvSpPr>
          <p:cNvPr id="3" name="Content Placeholder 2"/>
          <p:cNvSpPr>
            <a:spLocks noGrp="1"/>
          </p:cNvSpPr>
          <p:nvPr>
            <p:ph idx="1"/>
          </p:nvPr>
        </p:nvSpPr>
        <p:spPr>
          <a:xfrm>
            <a:off x="1976928" y="4288548"/>
            <a:ext cx="2161016" cy="2067801"/>
          </a:xfrm>
        </p:spPr>
        <p:txBody>
          <a:bodyPr>
            <a:noAutofit/>
          </a:bodyPr>
          <a:lstStyle/>
          <a:p>
            <a:pPr marL="0" indent="0" algn="ctr">
              <a:buNone/>
            </a:pPr>
            <a:r>
              <a:rPr lang="en-AU" sz="2200" dirty="0" err="1"/>
              <a:t>taxas</a:t>
            </a:r>
            <a:r>
              <a:rPr lang="en-AU" sz="2200" dirty="0"/>
              <a:t> </a:t>
            </a:r>
            <a:r>
              <a:rPr lang="en-AU" sz="2200" dirty="0" err="1"/>
              <a:t>mais</a:t>
            </a:r>
            <a:r>
              <a:rPr lang="en-AU" sz="2200" dirty="0"/>
              <a:t> </a:t>
            </a:r>
            <a:r>
              <a:rPr lang="en-AU" sz="2200" dirty="0" err="1"/>
              <a:t>altas</a:t>
            </a:r>
            <a:r>
              <a:rPr lang="en-AU" sz="2200" dirty="0"/>
              <a:t> de </a:t>
            </a:r>
            <a:r>
              <a:rPr lang="en-AU" sz="2200" dirty="0" err="1"/>
              <a:t>tentativas</a:t>
            </a:r>
            <a:r>
              <a:rPr lang="en-AU" sz="2200" dirty="0"/>
              <a:t> de </a:t>
            </a:r>
            <a:r>
              <a:rPr lang="en-AU" sz="2200" dirty="0" err="1"/>
              <a:t>suicídio</a:t>
            </a:r>
            <a:r>
              <a:rPr lang="en-AU" sz="2200" dirty="0"/>
              <a:t> </a:t>
            </a:r>
            <a:r>
              <a:rPr lang="en-AU" sz="2200" dirty="0" err="1"/>
              <a:t>em</a:t>
            </a:r>
            <a:r>
              <a:rPr lang="en-AU" sz="2200" dirty="0"/>
              <a:t> </a:t>
            </a:r>
            <a:r>
              <a:rPr lang="en-AU" sz="2200" dirty="0" err="1"/>
              <a:t>comparação</a:t>
            </a:r>
            <a:r>
              <a:rPr lang="en-AU" sz="2200" dirty="0"/>
              <a:t> com pares </a:t>
            </a:r>
            <a:r>
              <a:rPr lang="en-AU" sz="2200" dirty="0" err="1"/>
              <a:t>heterossexuais</a:t>
            </a:r>
            <a:endParaRPr lang="en-AU" sz="2200"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tint val="75000"/>
                  </a:prstClr>
                </a:solidFill>
                <a:effectLst/>
                <a:uLnTx/>
                <a:uFillTx/>
                <a:latin typeface="Calibri"/>
                <a:ea typeface="+mn-ea"/>
                <a:cs typeface="+mn-cs"/>
              </a:rPr>
              <a:t>rotarylgbt.org</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Oval 6">
            <a:extLst>
              <a:ext uri="{FF2B5EF4-FFF2-40B4-BE49-F238E27FC236}">
                <a16:creationId xmlns:a16="http://schemas.microsoft.com/office/drawing/2014/main" id="{69FAAA24-80DC-174B-B34A-72C8914E0FFC}"/>
              </a:ext>
            </a:extLst>
          </p:cNvPr>
          <p:cNvSpPr/>
          <p:nvPr/>
        </p:nvSpPr>
        <p:spPr>
          <a:xfrm>
            <a:off x="2076273" y="2008455"/>
            <a:ext cx="1962327" cy="1962327"/>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F7A81B"/>
                </a:solidFill>
                <a:effectLst/>
                <a:uLnTx/>
                <a:uFillTx/>
                <a:latin typeface="Calibri"/>
                <a:ea typeface="+mn-ea"/>
                <a:cs typeface="+mn-cs"/>
              </a:rPr>
              <a:t>x6</a:t>
            </a:r>
          </a:p>
        </p:txBody>
      </p:sp>
      <p:sp>
        <p:nvSpPr>
          <p:cNvPr id="8" name="Oval 7">
            <a:extLst>
              <a:ext uri="{FF2B5EF4-FFF2-40B4-BE49-F238E27FC236}">
                <a16:creationId xmlns:a16="http://schemas.microsoft.com/office/drawing/2014/main" id="{69FAAA24-80DC-174B-B34A-72C8914E0FFC}"/>
              </a:ext>
            </a:extLst>
          </p:cNvPr>
          <p:cNvSpPr/>
          <p:nvPr/>
        </p:nvSpPr>
        <p:spPr>
          <a:xfrm>
            <a:off x="5733872" y="2008452"/>
            <a:ext cx="1962327" cy="1962327"/>
          </a:xfrm>
          <a:prstGeom prst="ellipse">
            <a:avLst/>
          </a:prstGeom>
          <a:noFill/>
          <a:ln w="762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005DAA"/>
                </a:solidFill>
                <a:effectLst/>
                <a:uLnTx/>
                <a:uFillTx/>
                <a:latin typeface="Calibri"/>
                <a:ea typeface="+mn-ea"/>
                <a:cs typeface="+mn-cs"/>
              </a:rPr>
              <a:t>16yo</a:t>
            </a:r>
          </a:p>
        </p:txBody>
      </p:sp>
      <p:sp>
        <p:nvSpPr>
          <p:cNvPr id="9" name="Oval 8">
            <a:extLst>
              <a:ext uri="{FF2B5EF4-FFF2-40B4-BE49-F238E27FC236}">
                <a16:creationId xmlns:a16="http://schemas.microsoft.com/office/drawing/2014/main" id="{69FAAA24-80DC-174B-B34A-72C8914E0FFC}"/>
              </a:ext>
            </a:extLst>
          </p:cNvPr>
          <p:cNvSpPr/>
          <p:nvPr/>
        </p:nvSpPr>
        <p:spPr>
          <a:xfrm>
            <a:off x="9391472" y="2008453"/>
            <a:ext cx="1962327" cy="1962327"/>
          </a:xfrm>
          <a:prstGeom prst="ellipse">
            <a:avLst/>
          </a:prstGeom>
          <a:noFill/>
          <a:ln w="76200">
            <a:solidFill>
              <a:srgbClr val="F7A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dirty="0">
                <a:ln>
                  <a:noFill/>
                </a:ln>
                <a:solidFill>
                  <a:srgbClr val="F7A81B"/>
                </a:solidFill>
                <a:effectLst/>
                <a:uLnTx/>
                <a:uFillTx/>
                <a:latin typeface="Calibri"/>
                <a:ea typeface="+mn-ea"/>
                <a:cs typeface="+mn-cs"/>
              </a:rPr>
              <a:t>50%</a:t>
            </a:r>
          </a:p>
        </p:txBody>
      </p:sp>
      <p:sp>
        <p:nvSpPr>
          <p:cNvPr id="10" name="Content Placeholder 2"/>
          <p:cNvSpPr txBox="1">
            <a:spLocks/>
          </p:cNvSpPr>
          <p:nvPr/>
        </p:nvSpPr>
        <p:spPr>
          <a:xfrm>
            <a:off x="5634527" y="4288543"/>
            <a:ext cx="2161016" cy="206780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ctr">
              <a:buNone/>
              <a:defRPr/>
            </a:pPr>
            <a:r>
              <a:rPr lang="en-GB" sz="2200" dirty="0" err="1">
                <a:solidFill>
                  <a:prstClr val="black"/>
                </a:solidFill>
              </a:rPr>
              <a:t>idade</a:t>
            </a:r>
            <a:r>
              <a:rPr lang="en-GB" sz="2200" dirty="0">
                <a:solidFill>
                  <a:prstClr val="black"/>
                </a:solidFill>
              </a:rPr>
              <a:t> </a:t>
            </a:r>
            <a:r>
              <a:rPr lang="en-GB" sz="2200" dirty="0" err="1">
                <a:solidFill>
                  <a:prstClr val="black"/>
                </a:solidFill>
              </a:rPr>
              <a:t>média</a:t>
            </a:r>
            <a:r>
              <a:rPr lang="en-GB" sz="2200" dirty="0">
                <a:solidFill>
                  <a:prstClr val="black"/>
                </a:solidFill>
              </a:rPr>
              <a:t> da </a:t>
            </a:r>
            <a:r>
              <a:rPr lang="en-GB" sz="2200" dirty="0" err="1">
                <a:solidFill>
                  <a:prstClr val="black"/>
                </a:solidFill>
              </a:rPr>
              <a:t>primeira</a:t>
            </a:r>
            <a:r>
              <a:rPr lang="en-GB" sz="2200" dirty="0">
                <a:solidFill>
                  <a:prstClr val="black"/>
                </a:solidFill>
              </a:rPr>
              <a:t> </a:t>
            </a:r>
            <a:r>
              <a:rPr lang="en-GB" sz="2200" dirty="0" err="1">
                <a:solidFill>
                  <a:prstClr val="black"/>
                </a:solidFill>
              </a:rPr>
              <a:t>tentativa</a:t>
            </a:r>
            <a:r>
              <a:rPr lang="en-GB" sz="2200" dirty="0">
                <a:solidFill>
                  <a:prstClr val="black"/>
                </a:solidFill>
              </a:rPr>
              <a:t> de </a:t>
            </a:r>
            <a:r>
              <a:rPr lang="en-GB" sz="2200" dirty="0" err="1">
                <a:solidFill>
                  <a:prstClr val="black"/>
                </a:solidFill>
              </a:rPr>
              <a:t>suicídio</a:t>
            </a:r>
            <a:endParaRPr kumimoji="0" lang="en-US" sz="2200" b="0" i="0" u="none" strike="noStrike" kern="1200" cap="none" spc="0" normalizeH="0" baseline="0" noProof="0" dirty="0">
              <a:ln>
                <a:noFill/>
              </a:ln>
              <a:solidFill>
                <a:prstClr val="black"/>
              </a:solidFill>
              <a:effectLst/>
              <a:uLnTx/>
              <a:uFillTx/>
              <a:latin typeface="Open Sans Light" charset="0"/>
              <a:ea typeface="Open Sans Light" charset="0"/>
              <a:cs typeface="Open Sans Light" charset="0"/>
            </a:endParaRPr>
          </a:p>
        </p:txBody>
      </p:sp>
      <p:sp>
        <p:nvSpPr>
          <p:cNvPr id="11" name="Content Placeholder 2"/>
          <p:cNvSpPr txBox="1">
            <a:spLocks/>
          </p:cNvSpPr>
          <p:nvPr/>
        </p:nvSpPr>
        <p:spPr>
          <a:xfrm>
            <a:off x="9392038" y="4288549"/>
            <a:ext cx="2161016" cy="206780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spcAft>
                <a:spcPts val="600"/>
              </a:spcAft>
              <a:buFont typeface="Arial"/>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spcAft>
                <a:spcPts val="600"/>
              </a:spcAft>
              <a:buFont typeface="Arial"/>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spcAft>
                <a:spcPts val="600"/>
              </a:spcAft>
              <a:buFont typeface="Arial"/>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ctr">
              <a:buNone/>
              <a:defRPr/>
            </a:pPr>
            <a:r>
              <a:rPr lang="en-AU" sz="2200" dirty="0">
                <a:solidFill>
                  <a:prstClr val="black"/>
                </a:solidFill>
              </a:rPr>
              <a:t>de </a:t>
            </a:r>
            <a:r>
              <a:rPr lang="en-AU" sz="2200" dirty="0" err="1">
                <a:solidFill>
                  <a:prstClr val="black"/>
                </a:solidFill>
              </a:rPr>
              <a:t>pessoas</a:t>
            </a:r>
            <a:r>
              <a:rPr lang="en-AU" sz="2200" dirty="0">
                <a:solidFill>
                  <a:prstClr val="black"/>
                </a:solidFill>
              </a:rPr>
              <a:t> trans </a:t>
            </a:r>
            <a:r>
              <a:rPr lang="en-AU" sz="2200" dirty="0" err="1">
                <a:solidFill>
                  <a:prstClr val="black"/>
                </a:solidFill>
              </a:rPr>
              <a:t>já</a:t>
            </a:r>
            <a:r>
              <a:rPr lang="en-AU" sz="2200" dirty="0">
                <a:solidFill>
                  <a:prstClr val="black"/>
                </a:solidFill>
              </a:rPr>
              <a:t> </a:t>
            </a:r>
            <a:r>
              <a:rPr lang="en-AU" sz="2200" dirty="0" err="1">
                <a:solidFill>
                  <a:prstClr val="black"/>
                </a:solidFill>
              </a:rPr>
              <a:t>tentaram</a:t>
            </a:r>
            <a:r>
              <a:rPr lang="en-AU" sz="2200" dirty="0">
                <a:solidFill>
                  <a:prstClr val="black"/>
                </a:solidFill>
              </a:rPr>
              <a:t> </a:t>
            </a:r>
            <a:r>
              <a:rPr lang="en-AU" sz="2200" dirty="0" err="1">
                <a:solidFill>
                  <a:prstClr val="black"/>
                </a:solidFill>
              </a:rPr>
              <a:t>suicídio</a:t>
            </a:r>
            <a:r>
              <a:rPr lang="en-AU" sz="2200" dirty="0">
                <a:solidFill>
                  <a:prstClr val="black"/>
                </a:solidFill>
              </a:rPr>
              <a:t> </a:t>
            </a:r>
            <a:r>
              <a:rPr lang="en-AU" sz="2200" dirty="0" err="1">
                <a:solidFill>
                  <a:prstClr val="black"/>
                </a:solidFill>
              </a:rPr>
              <a:t>pelo</a:t>
            </a:r>
            <a:r>
              <a:rPr lang="en-AU" sz="2200" dirty="0">
                <a:solidFill>
                  <a:prstClr val="black"/>
                </a:solidFill>
              </a:rPr>
              <a:t> </a:t>
            </a:r>
            <a:r>
              <a:rPr lang="en-AU" sz="2200" dirty="0" err="1">
                <a:solidFill>
                  <a:prstClr val="black"/>
                </a:solidFill>
              </a:rPr>
              <a:t>menos</a:t>
            </a:r>
            <a:r>
              <a:rPr lang="en-AU" sz="2200" dirty="0">
                <a:solidFill>
                  <a:prstClr val="black"/>
                </a:solidFill>
              </a:rPr>
              <a:t> </a:t>
            </a:r>
            <a:r>
              <a:rPr lang="en-AU" sz="2200" dirty="0" err="1">
                <a:solidFill>
                  <a:prstClr val="black"/>
                </a:solidFill>
              </a:rPr>
              <a:t>uma</a:t>
            </a:r>
            <a:r>
              <a:rPr lang="en-AU" sz="2200" dirty="0">
                <a:solidFill>
                  <a:prstClr val="black"/>
                </a:solidFill>
              </a:rPr>
              <a:t> </a:t>
            </a:r>
            <a:r>
              <a:rPr lang="en-AU" sz="2200" dirty="0" err="1">
                <a:solidFill>
                  <a:prstClr val="black"/>
                </a:solidFill>
              </a:rPr>
              <a:t>vez</a:t>
            </a:r>
            <a:r>
              <a:rPr lang="en-AU" sz="2200" dirty="0">
                <a:solidFill>
                  <a:prstClr val="black"/>
                </a:solidFill>
              </a:rPr>
              <a:t> </a:t>
            </a:r>
            <a:r>
              <a:rPr lang="en-AU" sz="2200" dirty="0" err="1">
                <a:solidFill>
                  <a:prstClr val="black"/>
                </a:solidFill>
              </a:rPr>
              <a:t>na</a:t>
            </a:r>
            <a:r>
              <a:rPr lang="en-AU" sz="2200" dirty="0">
                <a:solidFill>
                  <a:prstClr val="black"/>
                </a:solidFill>
              </a:rPr>
              <a:t> </a:t>
            </a:r>
            <a:r>
              <a:rPr lang="en-AU" sz="2200" dirty="0" err="1">
                <a:solidFill>
                  <a:prstClr val="black"/>
                </a:solidFill>
              </a:rPr>
              <a:t>vida</a:t>
            </a:r>
            <a:endParaRPr kumimoji="0" lang="en-US" sz="2200" b="0" i="0" u="none" strike="noStrike" kern="1200" cap="none" spc="0" normalizeH="0" baseline="0" noProof="0" dirty="0">
              <a:ln>
                <a:noFill/>
              </a:ln>
              <a:solidFill>
                <a:prstClr val="black"/>
              </a:solidFill>
              <a:effectLst/>
              <a:uLnTx/>
              <a:uFillTx/>
              <a:latin typeface="Open Sans Light" charset="0"/>
              <a:ea typeface="Open Sans Light" charset="0"/>
              <a:cs typeface="Open Sans Light" charset="0"/>
            </a:endParaRPr>
          </a:p>
        </p:txBody>
      </p:sp>
    </p:spTree>
    <p:extLst>
      <p:ext uri="{BB962C8B-B14F-4D97-AF65-F5344CB8AC3E}">
        <p14:creationId xmlns:p14="http://schemas.microsoft.com/office/powerpoint/2010/main" val="2479073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5DF9-26E6-8E40-BE54-6E2630CDBEB7}"/>
              </a:ext>
            </a:extLst>
          </p:cNvPr>
          <p:cNvSpPr>
            <a:spLocks noGrp="1"/>
          </p:cNvSpPr>
          <p:nvPr>
            <p:ph type="title"/>
          </p:nvPr>
        </p:nvSpPr>
        <p:spPr/>
        <p:txBody>
          <a:bodyPr/>
          <a:lstStyle/>
          <a:p>
            <a:r>
              <a:rPr lang="en-AU" dirty="0"/>
              <a:t>A </a:t>
            </a:r>
            <a:r>
              <a:rPr lang="en-AU" dirty="0" err="1"/>
              <a:t>energia</a:t>
            </a:r>
            <a:r>
              <a:rPr lang="en-AU" dirty="0"/>
              <a:t> da </a:t>
            </a:r>
            <a:r>
              <a:rPr lang="en-AU" dirty="0" err="1"/>
              <a:t>autoedição</a:t>
            </a:r>
            <a:endParaRPr lang="en-AU" dirty="0"/>
          </a:p>
        </p:txBody>
      </p:sp>
      <p:graphicFrame>
        <p:nvGraphicFramePr>
          <p:cNvPr id="7" name="Content Placeholder 3">
            <a:extLst>
              <a:ext uri="{FF2B5EF4-FFF2-40B4-BE49-F238E27FC236}">
                <a16:creationId xmlns:a16="http://schemas.microsoft.com/office/drawing/2014/main" id="{0F5DF4E0-9295-3B42-B4D8-B1758197D852}"/>
              </a:ext>
            </a:extLst>
          </p:cNvPr>
          <p:cNvGraphicFramePr>
            <a:graphicFrameLocks noGrp="1"/>
          </p:cNvGraphicFramePr>
          <p:nvPr>
            <p:ph idx="1"/>
            <p:extLst>
              <p:ext uri="{D42A27DB-BD31-4B8C-83A1-F6EECF244321}">
                <p14:modId xmlns:p14="http://schemas.microsoft.com/office/powerpoint/2010/main" val="2829069680"/>
              </p:ext>
            </p:extLst>
          </p:nvPr>
        </p:nvGraphicFramePr>
        <p:xfrm>
          <a:off x="1958975" y="1825625"/>
          <a:ext cx="93948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0A76B5F4-D3C2-F74C-A8BA-6EB77E0EA0B5}"/>
              </a:ext>
            </a:extLst>
          </p:cNvPr>
          <p:cNvSpPr>
            <a:spLocks noGrp="1"/>
          </p:cNvSpPr>
          <p:nvPr>
            <p:ph type="dt" sz="half" idx="10"/>
          </p:nvPr>
        </p:nvSpPr>
        <p:spPr/>
        <p:txBody>
          <a:bodyPr/>
          <a:lstStyle/>
          <a:p>
            <a:r>
              <a:rPr lang="en-AU" dirty="0"/>
              <a:t>rotarylgbt.org</a:t>
            </a:r>
            <a:endParaRPr lang="en-US" dirty="0"/>
          </a:p>
        </p:txBody>
      </p:sp>
      <p:sp>
        <p:nvSpPr>
          <p:cNvPr id="5" name="Footer Placeholder 4">
            <a:extLst>
              <a:ext uri="{FF2B5EF4-FFF2-40B4-BE49-F238E27FC236}">
                <a16:creationId xmlns:a16="http://schemas.microsoft.com/office/drawing/2014/main" id="{C03AA1D1-B871-E543-B33D-B7E7DA7CCAE9}"/>
              </a:ext>
            </a:extLst>
          </p:cNvPr>
          <p:cNvSpPr>
            <a:spLocks noGrp="1"/>
          </p:cNvSpPr>
          <p:nvPr>
            <p:ph type="ftr" sz="quarter" idx="11"/>
          </p:nvPr>
        </p:nvSpPr>
        <p:spPr/>
        <p:txBody>
          <a:bodyPr/>
          <a:lstStyle/>
          <a:p>
            <a:r>
              <a:rPr lang="en-US" dirty="0"/>
              <a:t>LGBT Rotarians and Friends Fellowship © 2018</a:t>
            </a:r>
          </a:p>
        </p:txBody>
      </p:sp>
      <p:sp>
        <p:nvSpPr>
          <p:cNvPr id="6" name="Slide Number Placeholder 5">
            <a:extLst>
              <a:ext uri="{FF2B5EF4-FFF2-40B4-BE49-F238E27FC236}">
                <a16:creationId xmlns:a16="http://schemas.microsoft.com/office/drawing/2014/main" id="{1EE879F3-7B0F-F54F-9497-9C2DB5AB01DB}"/>
              </a:ext>
            </a:extLst>
          </p:cNvPr>
          <p:cNvSpPr>
            <a:spLocks noGrp="1"/>
          </p:cNvSpPr>
          <p:nvPr>
            <p:ph type="sldNum" sz="quarter" idx="12"/>
          </p:nvPr>
        </p:nvSpPr>
        <p:spPr/>
        <p:txBody>
          <a:bodyPr/>
          <a:lstStyle/>
          <a:p>
            <a:fld id="{32AF8FCF-CF03-2249-AF6A-0AC76246BE8B}" type="slidenum">
              <a:rPr lang="en-US" smtClean="0"/>
              <a:pPr/>
              <a:t>6</a:t>
            </a:fld>
            <a:endParaRPr lang="en-US"/>
          </a:p>
        </p:txBody>
      </p:sp>
    </p:spTree>
    <p:extLst>
      <p:ext uri="{BB962C8B-B14F-4D97-AF65-F5344CB8AC3E}">
        <p14:creationId xmlns:p14="http://schemas.microsoft.com/office/powerpoint/2010/main" val="274566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tint val="75000"/>
                  </a:prstClr>
                </a:solidFill>
                <a:effectLst/>
                <a:uLnTx/>
                <a:uFillTx/>
                <a:latin typeface="Calibri"/>
                <a:ea typeface="+mn-ea"/>
                <a:cs typeface="+mn-cs"/>
              </a:rPr>
              <a:t>rotary.org</a:t>
            </a: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Rotary International © 2018</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ANZ #HoldTight for Equality">
            <a:hlinkClick r:id="" action="ppaction://media"/>
            <a:extLst>
              <a:ext uri="{FF2B5EF4-FFF2-40B4-BE49-F238E27FC236}">
                <a16:creationId xmlns:a16="http://schemas.microsoft.com/office/drawing/2014/main" id="{AC65AC48-EC76-064F-A31A-C3DD1F00C8B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5" y="4763"/>
            <a:ext cx="12192000" cy="6858000"/>
          </a:xfrm>
          <a:prstGeom prst="rect">
            <a:avLst/>
          </a:prstGeom>
        </p:spPr>
      </p:pic>
    </p:spTree>
    <p:extLst>
      <p:ext uri="{BB962C8B-B14F-4D97-AF65-F5344CB8AC3E}">
        <p14:creationId xmlns:p14="http://schemas.microsoft.com/office/powerpoint/2010/main" val="105483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CAE3-C8B0-4B46-8EEA-5C6508726EAD}"/>
              </a:ext>
            </a:extLst>
          </p:cNvPr>
          <p:cNvSpPr>
            <a:spLocks noGrp="1"/>
          </p:cNvSpPr>
          <p:nvPr>
            <p:ph type="title"/>
          </p:nvPr>
        </p:nvSpPr>
        <p:spPr/>
        <p:txBody>
          <a:bodyPr/>
          <a:lstStyle/>
          <a:p>
            <a:r>
              <a:rPr lang="en-AU" dirty="0"/>
              <a:t>O que </a:t>
            </a:r>
            <a:r>
              <a:rPr lang="en-AU" dirty="0" err="1"/>
              <a:t>é</a:t>
            </a:r>
            <a:r>
              <a:rPr lang="en-AU" dirty="0"/>
              <a:t> </a:t>
            </a:r>
            <a:r>
              <a:rPr lang="en-AU" dirty="0" err="1"/>
              <a:t>Inclusão</a:t>
            </a:r>
            <a:r>
              <a:rPr lang="en-AU" dirty="0"/>
              <a:t> LGBT +</a:t>
            </a:r>
          </a:p>
        </p:txBody>
      </p:sp>
      <p:sp>
        <p:nvSpPr>
          <p:cNvPr id="4" name="Date Placeholder 3">
            <a:extLst>
              <a:ext uri="{FF2B5EF4-FFF2-40B4-BE49-F238E27FC236}">
                <a16:creationId xmlns:a16="http://schemas.microsoft.com/office/drawing/2014/main" id="{D9C11F70-73DA-A546-957D-AB2F665F72A7}"/>
              </a:ext>
            </a:extLst>
          </p:cNvPr>
          <p:cNvSpPr>
            <a:spLocks noGrp="1"/>
          </p:cNvSpPr>
          <p:nvPr>
            <p:ph type="dt" sz="half" idx="10"/>
          </p:nvPr>
        </p:nvSpPr>
        <p:spPr/>
        <p:txBody>
          <a:bodyPr/>
          <a:lstStyle/>
          <a:p>
            <a:r>
              <a:rPr lang="en-AU" dirty="0"/>
              <a:t>rotarylgbt.org</a:t>
            </a:r>
            <a:endParaRPr lang="en-US" dirty="0"/>
          </a:p>
        </p:txBody>
      </p:sp>
      <p:sp>
        <p:nvSpPr>
          <p:cNvPr id="5" name="Footer Placeholder 4">
            <a:extLst>
              <a:ext uri="{FF2B5EF4-FFF2-40B4-BE49-F238E27FC236}">
                <a16:creationId xmlns:a16="http://schemas.microsoft.com/office/drawing/2014/main" id="{C9D1E6BD-589A-2F4F-8FA6-2C59A6C24AD0}"/>
              </a:ext>
            </a:extLst>
          </p:cNvPr>
          <p:cNvSpPr>
            <a:spLocks noGrp="1"/>
          </p:cNvSpPr>
          <p:nvPr>
            <p:ph type="ftr" sz="quarter" idx="11"/>
          </p:nvPr>
        </p:nvSpPr>
        <p:spPr/>
        <p:txBody>
          <a:bodyPr/>
          <a:lstStyle/>
          <a:p>
            <a:r>
              <a:rPr lang="en-US" dirty="0"/>
              <a:t>LGBT Rotarians and Friends Fellowship © 2018</a:t>
            </a:r>
          </a:p>
        </p:txBody>
      </p:sp>
      <p:sp>
        <p:nvSpPr>
          <p:cNvPr id="6" name="Slide Number Placeholder 5">
            <a:extLst>
              <a:ext uri="{FF2B5EF4-FFF2-40B4-BE49-F238E27FC236}">
                <a16:creationId xmlns:a16="http://schemas.microsoft.com/office/drawing/2014/main" id="{04406F56-D64E-FC43-AA97-100F75CEEA86}"/>
              </a:ext>
            </a:extLst>
          </p:cNvPr>
          <p:cNvSpPr>
            <a:spLocks noGrp="1"/>
          </p:cNvSpPr>
          <p:nvPr>
            <p:ph type="sldNum" sz="quarter" idx="12"/>
          </p:nvPr>
        </p:nvSpPr>
        <p:spPr/>
        <p:txBody>
          <a:bodyPr/>
          <a:lstStyle/>
          <a:p>
            <a:fld id="{32AF8FCF-CF03-2249-AF6A-0AC76246BE8B}" type="slidenum">
              <a:rPr lang="en-US" smtClean="0"/>
              <a:pPr/>
              <a:t>8</a:t>
            </a:fld>
            <a:endParaRPr lang="en-US"/>
          </a:p>
        </p:txBody>
      </p:sp>
      <p:graphicFrame>
        <p:nvGraphicFramePr>
          <p:cNvPr id="7" name="Content Placeholder 7">
            <a:extLst>
              <a:ext uri="{FF2B5EF4-FFF2-40B4-BE49-F238E27FC236}">
                <a16:creationId xmlns:a16="http://schemas.microsoft.com/office/drawing/2014/main" id="{101B310C-A3BD-4F42-829B-EA1F787BF6F2}"/>
              </a:ext>
            </a:extLst>
          </p:cNvPr>
          <p:cNvGraphicFramePr>
            <a:graphicFrameLocks noGrp="1"/>
          </p:cNvGraphicFramePr>
          <p:nvPr>
            <p:ph idx="1"/>
            <p:extLst>
              <p:ext uri="{D42A27DB-BD31-4B8C-83A1-F6EECF244321}">
                <p14:modId xmlns:p14="http://schemas.microsoft.com/office/powerpoint/2010/main" val="3749100317"/>
              </p:ext>
            </p:extLst>
          </p:nvPr>
        </p:nvGraphicFramePr>
        <p:xfrm>
          <a:off x="1958975" y="1825625"/>
          <a:ext cx="93948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5109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 que </a:t>
            </a:r>
            <a:r>
              <a:rPr lang="en-AU" dirty="0" err="1"/>
              <a:t>ouvimos</a:t>
            </a:r>
            <a:r>
              <a:rPr lang="en-AU" dirty="0"/>
              <a:t> ...</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tint val="75000"/>
                  </a:prstClr>
                </a:solidFill>
                <a:effectLst/>
                <a:uLnTx/>
                <a:uFillTx/>
                <a:latin typeface="Calibri"/>
                <a:ea typeface="+mn-ea"/>
                <a:cs typeface="+mn-cs"/>
              </a:rPr>
              <a:t>rotarylgbt.org</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r>
              <a:rPr lang="en-US" dirty="0"/>
              <a:t>LGBT Rotarians and Friends Fellowship © 2018</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F8FCF-CF03-2249-AF6A-0AC76246BE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844652084"/>
              </p:ext>
            </p:extLst>
          </p:nvPr>
        </p:nvGraphicFramePr>
        <p:xfrm>
          <a:off x="1958975" y="1825625"/>
          <a:ext cx="93948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5224050"/>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aract PPT" id="{FA29263D-5048-9346-B993-C08317921314}" vid="{3B56635F-6453-124D-9ADF-6EAD138FE565}"/>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taract PPT" id="{FA29263D-5048-9346-B993-C08317921314}" vid="{05F78103-22A9-6245-9DDE-9EBA23ACB0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681F4DA9FC9543BF9CE1DB9F6BDB4A" ma:contentTypeVersion="9" ma:contentTypeDescription="Create a new document." ma:contentTypeScope="" ma:versionID="217ffc2b8e499da342d0dcb1e4f66e58">
  <xsd:schema xmlns:xsd="http://www.w3.org/2001/XMLSchema" xmlns:xs="http://www.w3.org/2001/XMLSchema" xmlns:p="http://schemas.microsoft.com/office/2006/metadata/properties" xmlns:ns2="effd84ff-72ec-4c47-85ab-72f7c0a0755c" targetNamespace="http://schemas.microsoft.com/office/2006/metadata/properties" ma:root="true" ma:fieldsID="f7df5298e874bd4efd2a2ce9951ae396" ns2:_="">
    <xsd:import namespace="effd84ff-72ec-4c47-85ab-72f7c0a075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fd84ff-72ec-4c47-85ab-72f7c0a075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4ADF9F-8DCA-4ACC-B69B-1C57226833C7}"/>
</file>

<file path=customXml/itemProps2.xml><?xml version="1.0" encoding="utf-8"?>
<ds:datastoreItem xmlns:ds="http://schemas.openxmlformats.org/officeDocument/2006/customXml" ds:itemID="{54018D7B-5C3D-4252-A5EB-3842C95FFC45}"/>
</file>

<file path=customXml/itemProps3.xml><?xml version="1.0" encoding="utf-8"?>
<ds:datastoreItem xmlns:ds="http://schemas.openxmlformats.org/officeDocument/2006/customXml" ds:itemID="{8178B1A2-5E8D-4880-BB7B-737DB4BB0E48}"/>
</file>

<file path=docProps/app.xml><?xml version="1.0" encoding="utf-8"?>
<Properties xmlns="http://schemas.openxmlformats.org/officeDocument/2006/extended-properties" xmlns:vt="http://schemas.openxmlformats.org/officeDocument/2006/docPropsVTypes">
  <Template>Rotaract PPT</Template>
  <TotalTime>5176</TotalTime>
  <Words>2849</Words>
  <Application>Microsoft Macintosh PowerPoint</Application>
  <PresentationFormat>Widescreen</PresentationFormat>
  <Paragraphs>431</Paragraphs>
  <Slides>25</Slides>
  <Notes>20</Notes>
  <HiddenSlides>0</HiddenSlides>
  <MMClips>2</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25</vt:i4>
      </vt:variant>
    </vt:vector>
  </HeadingPairs>
  <TitlesOfParts>
    <vt:vector size="32" baseType="lpstr">
      <vt:lpstr>Arial</vt:lpstr>
      <vt:lpstr>Calibri</vt:lpstr>
      <vt:lpstr>Frutiger LT Std 75 Black</vt:lpstr>
      <vt:lpstr>Open Sans Condensed Light</vt:lpstr>
      <vt:lpstr>Open Sans Light</vt:lpstr>
      <vt:lpstr>Office Theme</vt:lpstr>
      <vt:lpstr>1_Office Theme</vt:lpstr>
      <vt:lpstr>Consciência LGBT+ </vt:lpstr>
      <vt:lpstr>Promover Companheirismo, Serviço e Educação</vt:lpstr>
      <vt:lpstr>Definições / Estatísticas</vt:lpstr>
      <vt:lpstr>Por que devemos nos preocupar com a inclusão LGBT +?</vt:lpstr>
      <vt:lpstr>Impacto da homofobia na saúde mental</vt:lpstr>
      <vt:lpstr>A energia da autoedição</vt:lpstr>
      <vt:lpstr>Apresentação do PowerPoint</vt:lpstr>
      <vt:lpstr>O que é Inclusão LGBT +</vt:lpstr>
      <vt:lpstr>O que ouvimos ...</vt:lpstr>
      <vt:lpstr>O Binário heteronormativo</vt:lpstr>
      <vt:lpstr>Diversidade de sexo, identidade de gênero, expressão e orientação</vt:lpstr>
      <vt:lpstr>Diversidade de sexo, identidade de gênero, expressão e orientação</vt:lpstr>
      <vt:lpstr>Diversidade de sexo, identidade de gênero, expressão e orientação</vt:lpstr>
      <vt:lpstr>Diversidade de sexo, identidade de gênero, expressão e orientação</vt:lpstr>
      <vt:lpstr>Diversidade de sexo, identidade de gênero, expressão e orientação</vt:lpstr>
      <vt:lpstr>Diversidade de sexo, identidade de gênero, expressão e orientação</vt:lpstr>
      <vt:lpstr>Diversidade de sexo, identidade de gênero, expressão e orientação</vt:lpstr>
      <vt:lpstr>Diversity of Sex, Gender Identity, Expression &amp; Orientation</vt:lpstr>
      <vt:lpstr>Pronomes e erro de gênero</vt:lpstr>
      <vt:lpstr>Ser um LGBT + aliado</vt:lpstr>
      <vt:lpstr>O que torna um aliado eficaz?</vt:lpstr>
      <vt:lpstr>Apresentação do PowerPoint</vt:lpstr>
      <vt:lpstr>Como é a inclusão LGBT + para o seu clube?</vt:lpstr>
      <vt:lpstr>Inclusão LGBT + - algumas sugestões</vt:lpstr>
      <vt:lpstr>anderson.zerwes@rotarylgbt.org  Anderson Zerwes  andyzfbr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Rotaract Australia MDIO</dc:title>
  <dc:creator>Microsoft Office User</dc:creator>
  <cp:lastModifiedBy>andy zerwes</cp:lastModifiedBy>
  <cp:revision>118</cp:revision>
  <dcterms:created xsi:type="dcterms:W3CDTF">2016-05-01T04:54:07Z</dcterms:created>
  <dcterms:modified xsi:type="dcterms:W3CDTF">2021-01-17T21:07:32Z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0x01010051681F4DA9FC9543BF9CE1DB9F6BDB4A</vt:lpwstr>
  </property>
</Properties>
</file>